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27" r:id="rId1"/>
  </p:sldMasterIdLst>
  <p:sldIdLst>
    <p:sldId id="256" r:id="rId2"/>
    <p:sldId id="263" r:id="rId3"/>
    <p:sldId id="257" r:id="rId4"/>
    <p:sldId id="282" r:id="rId5"/>
    <p:sldId id="260" r:id="rId6"/>
    <p:sldId id="267" r:id="rId7"/>
    <p:sldId id="269" r:id="rId8"/>
    <p:sldId id="271" r:id="rId9"/>
    <p:sldId id="277" r:id="rId10"/>
    <p:sldId id="278" r:id="rId11"/>
    <p:sldId id="283" r:id="rId12"/>
    <p:sldId id="284" r:id="rId13"/>
    <p:sldId id="285" r:id="rId14"/>
    <p:sldId id="286" r:id="rId15"/>
    <p:sldId id="287" r:id="rId16"/>
    <p:sldId id="281" r:id="rId17"/>
    <p:sldId id="288" r:id="rId18"/>
    <p:sldId id="279" r:id="rId19"/>
    <p:sldId id="280" r:id="rId20"/>
    <p:sldId id="262"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02" autoAdjust="0"/>
    <p:restoredTop sz="94660"/>
  </p:normalViewPr>
  <p:slideViewPr>
    <p:cSldViewPr snapToGrid="0">
      <p:cViewPr>
        <p:scale>
          <a:sx n="88" d="100"/>
          <a:sy n="88" d="100"/>
        </p:scale>
        <p:origin x="542" y="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E2E373F-6686-42A7-B58B-4C07A36E7EF0}" type="datetimeFigureOut">
              <a:rPr lang="en-IN" smtClean="0"/>
              <a:t>03-05-2023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640E5F-4AB6-4DF0-8027-2DC0FB17695A}" type="slidenum">
              <a:rPr lang="en-IN" smtClean="0"/>
              <a:t>‹#›</a:t>
            </a:fld>
            <a:endParaRPr lang="en-IN"/>
          </a:p>
        </p:txBody>
      </p:sp>
    </p:spTree>
    <p:extLst>
      <p:ext uri="{BB962C8B-B14F-4D97-AF65-F5344CB8AC3E}">
        <p14:creationId xmlns:p14="http://schemas.microsoft.com/office/powerpoint/2010/main" val="42916717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2E373F-6686-42A7-B58B-4C07A36E7EF0}" type="datetimeFigureOut">
              <a:rPr lang="en-IN" smtClean="0"/>
              <a:t>03-05-2023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3640E5F-4AB6-4DF0-8027-2DC0FB17695A}" type="slidenum">
              <a:rPr lang="en-IN" smtClean="0"/>
              <a:t>‹#›</a:t>
            </a:fld>
            <a:endParaRPr lang="en-IN"/>
          </a:p>
        </p:txBody>
      </p:sp>
    </p:spTree>
    <p:extLst>
      <p:ext uri="{BB962C8B-B14F-4D97-AF65-F5344CB8AC3E}">
        <p14:creationId xmlns:p14="http://schemas.microsoft.com/office/powerpoint/2010/main" val="3966543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2E373F-6686-42A7-B58B-4C07A36E7EF0}" type="datetimeFigureOut">
              <a:rPr lang="en-IN" smtClean="0"/>
              <a:t>03-05-2023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3640E5F-4AB6-4DF0-8027-2DC0FB17695A}" type="slidenum">
              <a:rPr lang="en-IN" smtClean="0"/>
              <a:t>‹#›</a:t>
            </a:fld>
            <a:endParaRPr lang="en-IN"/>
          </a:p>
        </p:txBody>
      </p:sp>
    </p:spTree>
    <p:extLst>
      <p:ext uri="{BB962C8B-B14F-4D97-AF65-F5344CB8AC3E}">
        <p14:creationId xmlns:p14="http://schemas.microsoft.com/office/powerpoint/2010/main" val="41609595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2E373F-6686-42A7-B58B-4C07A36E7EF0}" type="datetimeFigureOut">
              <a:rPr lang="en-IN" smtClean="0"/>
              <a:t>03-05-2023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3640E5F-4AB6-4DF0-8027-2DC0FB17695A}"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043138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2E373F-6686-42A7-B58B-4C07A36E7EF0}" type="datetimeFigureOut">
              <a:rPr lang="en-IN" smtClean="0"/>
              <a:t>03-05-2023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3640E5F-4AB6-4DF0-8027-2DC0FB17695A}" type="slidenum">
              <a:rPr lang="en-IN" smtClean="0"/>
              <a:t>‹#›</a:t>
            </a:fld>
            <a:endParaRPr lang="en-IN"/>
          </a:p>
        </p:txBody>
      </p:sp>
    </p:spTree>
    <p:extLst>
      <p:ext uri="{BB962C8B-B14F-4D97-AF65-F5344CB8AC3E}">
        <p14:creationId xmlns:p14="http://schemas.microsoft.com/office/powerpoint/2010/main" val="24342456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E2E373F-6686-42A7-B58B-4C07A36E7EF0}" type="datetimeFigureOut">
              <a:rPr lang="en-IN" smtClean="0"/>
              <a:t>03-05-2023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3640E5F-4AB6-4DF0-8027-2DC0FB17695A}" type="slidenum">
              <a:rPr lang="en-IN" smtClean="0"/>
              <a:t>‹#›</a:t>
            </a:fld>
            <a:endParaRPr lang="en-IN"/>
          </a:p>
        </p:txBody>
      </p:sp>
    </p:spTree>
    <p:extLst>
      <p:ext uri="{BB962C8B-B14F-4D97-AF65-F5344CB8AC3E}">
        <p14:creationId xmlns:p14="http://schemas.microsoft.com/office/powerpoint/2010/main" val="4594840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E2E373F-6686-42A7-B58B-4C07A36E7EF0}" type="datetimeFigureOut">
              <a:rPr lang="en-IN" smtClean="0"/>
              <a:t>03-05-2023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3640E5F-4AB6-4DF0-8027-2DC0FB17695A}" type="slidenum">
              <a:rPr lang="en-IN" smtClean="0"/>
              <a:t>‹#›</a:t>
            </a:fld>
            <a:endParaRPr lang="en-IN"/>
          </a:p>
        </p:txBody>
      </p:sp>
    </p:spTree>
    <p:extLst>
      <p:ext uri="{BB962C8B-B14F-4D97-AF65-F5344CB8AC3E}">
        <p14:creationId xmlns:p14="http://schemas.microsoft.com/office/powerpoint/2010/main" val="13833122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2E373F-6686-42A7-B58B-4C07A36E7EF0}" type="datetimeFigureOut">
              <a:rPr lang="en-IN" smtClean="0"/>
              <a:t>03-05-2023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640E5F-4AB6-4DF0-8027-2DC0FB17695A}" type="slidenum">
              <a:rPr lang="en-IN" smtClean="0"/>
              <a:t>‹#›</a:t>
            </a:fld>
            <a:endParaRPr lang="en-IN"/>
          </a:p>
        </p:txBody>
      </p:sp>
    </p:spTree>
    <p:extLst>
      <p:ext uri="{BB962C8B-B14F-4D97-AF65-F5344CB8AC3E}">
        <p14:creationId xmlns:p14="http://schemas.microsoft.com/office/powerpoint/2010/main" val="28953846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2E373F-6686-42A7-B58B-4C07A36E7EF0}" type="datetimeFigureOut">
              <a:rPr lang="en-IN" smtClean="0"/>
              <a:t>03-05-2023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640E5F-4AB6-4DF0-8027-2DC0FB17695A}" type="slidenum">
              <a:rPr lang="en-IN" smtClean="0"/>
              <a:t>‹#›</a:t>
            </a:fld>
            <a:endParaRPr lang="en-IN"/>
          </a:p>
        </p:txBody>
      </p:sp>
    </p:spTree>
    <p:extLst>
      <p:ext uri="{BB962C8B-B14F-4D97-AF65-F5344CB8AC3E}">
        <p14:creationId xmlns:p14="http://schemas.microsoft.com/office/powerpoint/2010/main" val="4297030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2E373F-6686-42A7-B58B-4C07A36E7EF0}" type="datetimeFigureOut">
              <a:rPr lang="en-IN" smtClean="0"/>
              <a:t>03-05-2023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640E5F-4AB6-4DF0-8027-2DC0FB17695A}" type="slidenum">
              <a:rPr lang="en-IN" smtClean="0"/>
              <a:t>‹#›</a:t>
            </a:fld>
            <a:endParaRPr lang="en-IN"/>
          </a:p>
        </p:txBody>
      </p:sp>
    </p:spTree>
    <p:extLst>
      <p:ext uri="{BB962C8B-B14F-4D97-AF65-F5344CB8AC3E}">
        <p14:creationId xmlns:p14="http://schemas.microsoft.com/office/powerpoint/2010/main" val="3747998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2E373F-6686-42A7-B58B-4C07A36E7EF0}" type="datetimeFigureOut">
              <a:rPr lang="en-IN" smtClean="0"/>
              <a:t>03-05-2023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640E5F-4AB6-4DF0-8027-2DC0FB17695A}" type="slidenum">
              <a:rPr lang="en-IN" smtClean="0"/>
              <a:t>‹#›</a:t>
            </a:fld>
            <a:endParaRPr lang="en-IN"/>
          </a:p>
        </p:txBody>
      </p:sp>
    </p:spTree>
    <p:extLst>
      <p:ext uri="{BB962C8B-B14F-4D97-AF65-F5344CB8AC3E}">
        <p14:creationId xmlns:p14="http://schemas.microsoft.com/office/powerpoint/2010/main" val="795407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2E373F-6686-42A7-B58B-4C07A36E7EF0}" type="datetimeFigureOut">
              <a:rPr lang="en-IN" smtClean="0"/>
              <a:t>03-05-2023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640E5F-4AB6-4DF0-8027-2DC0FB17695A}" type="slidenum">
              <a:rPr lang="en-IN" smtClean="0"/>
              <a:t>‹#›</a:t>
            </a:fld>
            <a:endParaRPr lang="en-IN"/>
          </a:p>
        </p:txBody>
      </p:sp>
    </p:spTree>
    <p:extLst>
      <p:ext uri="{BB962C8B-B14F-4D97-AF65-F5344CB8AC3E}">
        <p14:creationId xmlns:p14="http://schemas.microsoft.com/office/powerpoint/2010/main" val="3385184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E2E373F-6686-42A7-B58B-4C07A36E7EF0}" type="datetimeFigureOut">
              <a:rPr lang="en-IN" smtClean="0"/>
              <a:t>03-05-2023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3640E5F-4AB6-4DF0-8027-2DC0FB17695A}" type="slidenum">
              <a:rPr lang="en-IN" smtClean="0"/>
              <a:t>‹#›</a:t>
            </a:fld>
            <a:endParaRPr lang="en-IN"/>
          </a:p>
        </p:txBody>
      </p:sp>
    </p:spTree>
    <p:extLst>
      <p:ext uri="{BB962C8B-B14F-4D97-AF65-F5344CB8AC3E}">
        <p14:creationId xmlns:p14="http://schemas.microsoft.com/office/powerpoint/2010/main" val="269925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2E373F-6686-42A7-B58B-4C07A36E7EF0}" type="datetimeFigureOut">
              <a:rPr lang="en-IN" smtClean="0"/>
              <a:t>03-05-2023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3640E5F-4AB6-4DF0-8027-2DC0FB17695A}" type="slidenum">
              <a:rPr lang="en-IN" smtClean="0"/>
              <a:t>‹#›</a:t>
            </a:fld>
            <a:endParaRPr lang="en-IN"/>
          </a:p>
        </p:txBody>
      </p:sp>
    </p:spTree>
    <p:extLst>
      <p:ext uri="{BB962C8B-B14F-4D97-AF65-F5344CB8AC3E}">
        <p14:creationId xmlns:p14="http://schemas.microsoft.com/office/powerpoint/2010/main" val="2497106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E2E373F-6686-42A7-B58B-4C07A36E7EF0}" type="datetimeFigureOut">
              <a:rPr lang="en-IN" smtClean="0"/>
              <a:t>03-05-2023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3640E5F-4AB6-4DF0-8027-2DC0FB17695A}" type="slidenum">
              <a:rPr lang="en-IN" smtClean="0"/>
              <a:t>‹#›</a:t>
            </a:fld>
            <a:endParaRPr lang="en-IN"/>
          </a:p>
        </p:txBody>
      </p:sp>
    </p:spTree>
    <p:extLst>
      <p:ext uri="{BB962C8B-B14F-4D97-AF65-F5344CB8AC3E}">
        <p14:creationId xmlns:p14="http://schemas.microsoft.com/office/powerpoint/2010/main" val="16082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FE2E373F-6686-42A7-B58B-4C07A36E7EF0}" type="datetimeFigureOut">
              <a:rPr lang="en-IN" smtClean="0"/>
              <a:t>03-05-2023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3640E5F-4AB6-4DF0-8027-2DC0FB17695A}" type="slidenum">
              <a:rPr lang="en-IN" smtClean="0"/>
              <a:t>‹#›</a:t>
            </a:fld>
            <a:endParaRPr lang="en-IN"/>
          </a:p>
        </p:txBody>
      </p:sp>
    </p:spTree>
    <p:extLst>
      <p:ext uri="{BB962C8B-B14F-4D97-AF65-F5344CB8AC3E}">
        <p14:creationId xmlns:p14="http://schemas.microsoft.com/office/powerpoint/2010/main" val="1835835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2E373F-6686-42A7-B58B-4C07A36E7EF0}" type="datetimeFigureOut">
              <a:rPr lang="en-IN" smtClean="0"/>
              <a:t>03-05-2023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3640E5F-4AB6-4DF0-8027-2DC0FB17695A}" type="slidenum">
              <a:rPr lang="en-IN" smtClean="0"/>
              <a:t>‹#›</a:t>
            </a:fld>
            <a:endParaRPr lang="en-IN"/>
          </a:p>
        </p:txBody>
      </p:sp>
    </p:spTree>
    <p:extLst>
      <p:ext uri="{BB962C8B-B14F-4D97-AF65-F5344CB8AC3E}">
        <p14:creationId xmlns:p14="http://schemas.microsoft.com/office/powerpoint/2010/main" val="2766568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2E373F-6686-42A7-B58B-4C07A36E7EF0}" type="datetimeFigureOut">
              <a:rPr lang="en-IN" smtClean="0"/>
              <a:t>03-05-2023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3640E5F-4AB6-4DF0-8027-2DC0FB17695A}" type="slidenum">
              <a:rPr lang="en-IN" smtClean="0"/>
              <a:t>‹#›</a:t>
            </a:fld>
            <a:endParaRPr lang="en-IN"/>
          </a:p>
        </p:txBody>
      </p:sp>
    </p:spTree>
    <p:extLst>
      <p:ext uri="{BB962C8B-B14F-4D97-AF65-F5344CB8AC3E}">
        <p14:creationId xmlns:p14="http://schemas.microsoft.com/office/powerpoint/2010/main" val="2318893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FE2E373F-6686-42A7-B58B-4C07A36E7EF0}" type="datetimeFigureOut">
              <a:rPr lang="en-IN" smtClean="0"/>
              <a:t>03-05-2023</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C3640E5F-4AB6-4DF0-8027-2DC0FB17695A}" type="slidenum">
              <a:rPr lang="en-IN" smtClean="0"/>
              <a:t>‹#›</a:t>
            </a:fld>
            <a:endParaRPr lang="en-IN"/>
          </a:p>
        </p:txBody>
      </p:sp>
    </p:spTree>
    <p:extLst>
      <p:ext uri="{BB962C8B-B14F-4D97-AF65-F5344CB8AC3E}">
        <p14:creationId xmlns:p14="http://schemas.microsoft.com/office/powerpoint/2010/main" val="3367931695"/>
      </p:ext>
    </p:extLst>
  </p:cSld>
  <p:clrMap bg1="lt1" tx1="dk1" bg2="lt2" tx2="dk2" accent1="accent1" accent2="accent2" accent3="accent3" accent4="accent4" accent5="accent5" accent6="accent6" hlink="hlink" folHlink="folHlink"/>
  <p:sldLayoutIdLst>
    <p:sldLayoutId id="2147484028" r:id="rId1"/>
    <p:sldLayoutId id="2147484029" r:id="rId2"/>
    <p:sldLayoutId id="2147484030" r:id="rId3"/>
    <p:sldLayoutId id="2147484031" r:id="rId4"/>
    <p:sldLayoutId id="2147484032" r:id="rId5"/>
    <p:sldLayoutId id="2147484033" r:id="rId6"/>
    <p:sldLayoutId id="2147484034" r:id="rId7"/>
    <p:sldLayoutId id="2147484035" r:id="rId8"/>
    <p:sldLayoutId id="2147484036" r:id="rId9"/>
    <p:sldLayoutId id="2147484037" r:id="rId10"/>
    <p:sldLayoutId id="2147484038" r:id="rId11"/>
    <p:sldLayoutId id="2147484039" r:id="rId12"/>
    <p:sldLayoutId id="2147484040" r:id="rId13"/>
    <p:sldLayoutId id="2147484041" r:id="rId14"/>
    <p:sldLayoutId id="2147484042" r:id="rId15"/>
    <p:sldLayoutId id="2147484043" r:id="rId16"/>
    <p:sldLayoutId id="2147484044" r:id="rId17"/>
    <p:sldLayoutId id="2147484045"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5.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7.png"/><Relationship Id="rId5" Type="http://schemas.openxmlformats.org/officeDocument/2006/relationships/image" Target="../media/image7.png"/><Relationship Id="rId10" Type="http://schemas.openxmlformats.org/officeDocument/2006/relationships/image" Target="../media/image16.png"/><Relationship Id="rId4" Type="http://schemas.openxmlformats.org/officeDocument/2006/relationships/image" Target="../media/image6.png"/><Relationship Id="rId9" Type="http://schemas.openxmlformats.org/officeDocument/2006/relationships/image" Target="../media/image15.png"/><Relationship Id="rId14" Type="http://schemas.openxmlformats.org/officeDocument/2006/relationships/image" Target="../media/image20.png"/></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6.png"/><Relationship Id="rId7"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ieeexplore.ieee.org/document/8327889/" TargetMode="External"/><Relationship Id="rId2" Type="http://schemas.openxmlformats.org/officeDocument/2006/relationships/hyperlink" Target="https://jpinfotech.org/efficient-traceable-authorization-search-system-for-securecloud-storage/" TargetMode="External"/><Relationship Id="rId1" Type="http://schemas.openxmlformats.org/officeDocument/2006/relationships/slideLayout" Target="../slideLayouts/slideLayout2.xml"/><Relationship Id="rId4" Type="http://schemas.openxmlformats.org/officeDocument/2006/relationships/hyperlink" Target="http://inpressco.com/secure-and-efficient-traceable-authorization-multi-keywordsearch-system-for-cloud-storage-using-blockchain-technology/"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ACA64A2-83D1-1174-02CF-A6AFD727CEAF}"/>
              </a:ext>
            </a:extLst>
          </p:cNvPr>
          <p:cNvSpPr txBox="1"/>
          <p:nvPr/>
        </p:nvSpPr>
        <p:spPr>
          <a:xfrm>
            <a:off x="375385" y="306284"/>
            <a:ext cx="11816615" cy="1446550"/>
          </a:xfrm>
          <a:prstGeom prst="rect">
            <a:avLst/>
          </a:prstGeom>
          <a:noFill/>
        </p:spPr>
        <p:txBody>
          <a:bodyPr wrap="square">
            <a:spAutoFit/>
          </a:bodyPr>
          <a:lstStyle/>
          <a:p>
            <a:pPr algn="ctr"/>
            <a:r>
              <a:rPr lang="en-IN" sz="4400" b="1" dirty="0">
                <a:solidFill>
                  <a:schemeClr val="accent6">
                    <a:lumMod val="50000"/>
                  </a:schemeClr>
                </a:solidFill>
                <a:latin typeface="Times New Roman" panose="02020603050405020304" pitchFamily="18" charset="0"/>
                <a:cs typeface="Times New Roman" panose="02020603050405020304" pitchFamily="18" charset="0"/>
              </a:rPr>
              <a:t>Efficient Traceable Authorized Search System For Secure Cloud Storage</a:t>
            </a:r>
          </a:p>
        </p:txBody>
      </p:sp>
      <p:pic>
        <p:nvPicPr>
          <p:cNvPr id="6" name="image1.jpeg">
            <a:extLst>
              <a:ext uri="{FF2B5EF4-FFF2-40B4-BE49-F238E27FC236}">
                <a16:creationId xmlns:a16="http://schemas.microsoft.com/office/drawing/2014/main" id="{DB7492F8-3EAB-457A-E6FA-9BC00CFBFC92}"/>
              </a:ext>
            </a:extLst>
          </p:cNvPr>
          <p:cNvPicPr>
            <a:picLocks noChangeAspect="1"/>
          </p:cNvPicPr>
          <p:nvPr/>
        </p:nvPicPr>
        <p:blipFill>
          <a:blip r:embed="rId2" cstate="print"/>
          <a:stretch>
            <a:fillRect/>
          </a:stretch>
        </p:blipFill>
        <p:spPr>
          <a:xfrm>
            <a:off x="5159145" y="1748499"/>
            <a:ext cx="1684421" cy="1332455"/>
          </a:xfrm>
          <a:prstGeom prst="rect">
            <a:avLst/>
          </a:prstGeom>
        </p:spPr>
      </p:pic>
      <p:sp>
        <p:nvSpPr>
          <p:cNvPr id="8" name="TextBox 7">
            <a:extLst>
              <a:ext uri="{FF2B5EF4-FFF2-40B4-BE49-F238E27FC236}">
                <a16:creationId xmlns:a16="http://schemas.microsoft.com/office/drawing/2014/main" id="{4F10CF6B-CD45-89A9-0D73-DBA1B8D6DB35}"/>
              </a:ext>
            </a:extLst>
          </p:cNvPr>
          <p:cNvSpPr txBox="1"/>
          <p:nvPr/>
        </p:nvSpPr>
        <p:spPr>
          <a:xfrm>
            <a:off x="806824" y="3772595"/>
            <a:ext cx="10892117" cy="2585323"/>
          </a:xfrm>
          <a:prstGeom prst="rect">
            <a:avLst/>
          </a:prstGeom>
          <a:noFill/>
        </p:spPr>
        <p:txBody>
          <a:bodyPr wrap="square">
            <a:spAutoFit/>
          </a:bodyPr>
          <a:lstStyle/>
          <a:p>
            <a:r>
              <a:rPr lang="en-US" dirty="0">
                <a:effectLst/>
                <a:latin typeface="Times New Roman" panose="02020603050405020304" pitchFamily="18" charset="0"/>
                <a:ea typeface="Times New Roman" panose="02020603050405020304" pitchFamily="18" charset="0"/>
              </a:rPr>
              <a:t>                                           M. Karthik                                                    192P1A0569    </a:t>
            </a:r>
          </a:p>
          <a:p>
            <a:r>
              <a:rPr lang="en-US" dirty="0">
                <a:effectLst/>
                <a:latin typeface="Times New Roman" panose="02020603050405020304" pitchFamily="18" charset="0"/>
                <a:ea typeface="Times New Roman" panose="02020603050405020304" pitchFamily="18" charset="0"/>
              </a:rPr>
              <a:t>                                           M. Mahaboob Basha                                    192P1A0576</a:t>
            </a:r>
          </a:p>
          <a:p>
            <a:r>
              <a:rPr lang="en-US" dirty="0">
                <a:latin typeface="Times New Roman" panose="02020603050405020304" pitchFamily="18" charset="0"/>
                <a:ea typeface="Times New Roman" panose="02020603050405020304" pitchFamily="18" charset="0"/>
              </a:rPr>
              <a:t>                                           P. Bindu Shruthika                                       192P1A0596</a:t>
            </a:r>
          </a:p>
          <a:p>
            <a:r>
              <a:rPr lang="en-US" dirty="0">
                <a:effectLst/>
                <a:latin typeface="Times New Roman" panose="02020603050405020304" pitchFamily="18" charset="0"/>
                <a:ea typeface="Times New Roman" panose="02020603050405020304" pitchFamily="18" charset="0"/>
              </a:rPr>
              <a:t>                                           P. Naga Lakshmi                                          192P1A0595     </a:t>
            </a:r>
          </a:p>
          <a:p>
            <a:r>
              <a:rPr lang="nn-NO" dirty="0">
                <a:effectLst/>
                <a:latin typeface="Times New Roman" panose="02020603050405020304" pitchFamily="18" charset="0"/>
                <a:ea typeface="Times New Roman" panose="02020603050405020304" pitchFamily="18" charset="0"/>
              </a:rPr>
              <a:t>                                           M.Mahendra Kumar Reddy                         192P1A0575   </a:t>
            </a:r>
          </a:p>
          <a:p>
            <a:endParaRPr lang="nn-NO" dirty="0">
              <a:latin typeface="Times New Roman" panose="02020603050405020304" pitchFamily="18" charset="0"/>
              <a:ea typeface="Times New Roman" panose="02020603050405020304" pitchFamily="18" charset="0"/>
            </a:endParaRPr>
          </a:p>
          <a:p>
            <a:r>
              <a:rPr lang="nn-NO" dirty="0">
                <a:effectLst/>
                <a:latin typeface="Times New Roman" panose="02020603050405020304" pitchFamily="18" charset="0"/>
                <a:ea typeface="Times New Roman" panose="02020603050405020304" pitchFamily="18" charset="0"/>
              </a:rPr>
              <a:t>                                                                                                                    </a:t>
            </a:r>
            <a:endParaRPr lang="nn-NO" dirty="0">
              <a:latin typeface="Times New Roman" panose="02020603050405020304" pitchFamily="18" charset="0"/>
              <a:ea typeface="Times New Roman" panose="02020603050405020304" pitchFamily="18" charset="0"/>
            </a:endParaRPr>
          </a:p>
          <a:p>
            <a:r>
              <a:rPr lang="en-US" dirty="0">
                <a:effectLst/>
                <a:latin typeface="Times New Roman" panose="02020603050405020304" pitchFamily="18" charset="0"/>
                <a:ea typeface="Times New Roman" panose="02020603050405020304" pitchFamily="18" charset="0"/>
              </a:rPr>
              <a:t>Project Guide                                                       Project Co-</a:t>
            </a:r>
            <a:r>
              <a:rPr lang="en-US" dirty="0" err="1">
                <a:effectLst/>
                <a:latin typeface="Times New Roman" panose="02020603050405020304" pitchFamily="18" charset="0"/>
                <a:ea typeface="Times New Roman" panose="02020603050405020304" pitchFamily="18" charset="0"/>
              </a:rPr>
              <a:t>ordinator</a:t>
            </a:r>
            <a:r>
              <a:rPr lang="en-US" dirty="0">
                <a:effectLst/>
                <a:latin typeface="Times New Roman" panose="02020603050405020304" pitchFamily="18" charset="0"/>
                <a:ea typeface="Times New Roman" panose="02020603050405020304" pitchFamily="18" charset="0"/>
              </a:rPr>
              <a:t>                                         Head Of Department</a:t>
            </a:r>
          </a:p>
          <a:p>
            <a:r>
              <a:rPr lang="en-US" dirty="0">
                <a:effectLst/>
                <a:latin typeface="Times New Roman" panose="02020603050405020304" pitchFamily="18" charset="0"/>
                <a:ea typeface="Times New Roman" panose="02020603050405020304" pitchFamily="18" charset="0"/>
              </a:rPr>
              <a:t>Mr. N. Srinivasan                                                 Mr. N. Srinivasan                                             Mrs. D. Salma </a:t>
            </a:r>
            <a:r>
              <a:rPr lang="en-US" dirty="0" err="1">
                <a:effectLst/>
                <a:latin typeface="Times New Roman" panose="02020603050405020304" pitchFamily="18" charset="0"/>
                <a:ea typeface="Times New Roman" panose="02020603050405020304" pitchFamily="18" charset="0"/>
              </a:rPr>
              <a:t>Faroze</a:t>
            </a:r>
            <a:endParaRPr lang="en-US" dirty="0">
              <a:effectLst/>
              <a:latin typeface="Times New Roman" panose="02020603050405020304" pitchFamily="18" charset="0"/>
              <a:ea typeface="Times New Roman" panose="02020603050405020304" pitchFamily="18" charset="0"/>
            </a:endParaRPr>
          </a:p>
        </p:txBody>
      </p:sp>
      <p:sp>
        <p:nvSpPr>
          <p:cNvPr id="4" name="TextBox 3">
            <a:extLst>
              <a:ext uri="{FF2B5EF4-FFF2-40B4-BE49-F238E27FC236}">
                <a16:creationId xmlns:a16="http://schemas.microsoft.com/office/drawing/2014/main" id="{0385352A-365A-548C-FD2C-B8FE39278A66}"/>
              </a:ext>
            </a:extLst>
          </p:cNvPr>
          <p:cNvSpPr txBox="1"/>
          <p:nvPr/>
        </p:nvSpPr>
        <p:spPr>
          <a:xfrm>
            <a:off x="2977342" y="3200426"/>
            <a:ext cx="6051154" cy="461665"/>
          </a:xfrm>
          <a:prstGeom prst="rect">
            <a:avLst/>
          </a:prstGeom>
          <a:noFill/>
        </p:spPr>
        <p:txBody>
          <a:bodyPr wrap="square">
            <a:spAutoFit/>
          </a:bodyPr>
          <a:lstStyle/>
          <a:p>
            <a:pPr algn="ctr"/>
            <a:r>
              <a:rPr lang="en-IN" sz="2400" b="1" dirty="0">
                <a:latin typeface="Times New Roman" panose="02020603050405020304" pitchFamily="18" charset="0"/>
                <a:cs typeface="Times New Roman" panose="02020603050405020304" pitchFamily="18" charset="0"/>
              </a:rPr>
              <a:t>Department  Of  CSE </a:t>
            </a:r>
            <a:endParaRPr lang="en-IN" sz="2400" dirty="0"/>
          </a:p>
        </p:txBody>
      </p:sp>
    </p:spTree>
    <p:extLst>
      <p:ext uri="{BB962C8B-B14F-4D97-AF65-F5344CB8AC3E}">
        <p14:creationId xmlns:p14="http://schemas.microsoft.com/office/powerpoint/2010/main" val="2577463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C8982F9-8746-9DC0-DE58-4D7500CEF818}"/>
              </a:ext>
            </a:extLst>
          </p:cNvPr>
          <p:cNvSpPr txBox="1">
            <a:spLocks/>
          </p:cNvSpPr>
          <p:nvPr/>
        </p:nvSpPr>
        <p:spPr>
          <a:xfrm>
            <a:off x="10161" y="640246"/>
            <a:ext cx="12171678" cy="650074"/>
          </a:xfrm>
          <a:prstGeom prst="rect">
            <a:avLst/>
          </a:prstGeom>
        </p:spPr>
        <p:txBody>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solidFill>
                  <a:schemeClr val="accent6">
                    <a:lumMod val="50000"/>
                  </a:schemeClr>
                </a:solidFill>
                <a:latin typeface="Times New Roman" panose="02020603050405020304" pitchFamily="18" charset="0"/>
                <a:cs typeface="Times New Roman" panose="02020603050405020304" pitchFamily="18" charset="0"/>
              </a:rPr>
              <a:t>Module – 4 : Cloud Server</a:t>
            </a:r>
            <a:endParaRPr lang="en-IN"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082CC7F2-917D-8DAE-9474-41A7CADCF3D0}"/>
              </a:ext>
            </a:extLst>
          </p:cNvPr>
          <p:cNvSpPr txBox="1">
            <a:spLocks/>
          </p:cNvSpPr>
          <p:nvPr/>
        </p:nvSpPr>
        <p:spPr>
          <a:xfrm>
            <a:off x="0" y="2214880"/>
            <a:ext cx="4460997" cy="4114800"/>
          </a:xfrm>
          <a:prstGeom prst="rect">
            <a:avLst/>
          </a:prstGeom>
        </p:spPr>
        <p:txBody>
          <a:bodyPr>
            <a:normAutofit fontScale="700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lgn="just">
              <a:lnSpc>
                <a:spcPct val="150000"/>
              </a:lnSpc>
              <a:spcAft>
                <a:spcPts val="1000"/>
              </a:spcAft>
              <a:buFont typeface="Wingdings" panose="05000000000000000000" pitchFamily="2" charset="2"/>
              <a:buChar char="§"/>
            </a:pPr>
            <a:r>
              <a:rPr lang="en-US" sz="2800" cap="none" dirty="0">
                <a:effectLst/>
                <a:latin typeface="Times New Roman" panose="02020603050405020304" pitchFamily="18" charset="0"/>
                <a:ea typeface="Times New Roman" panose="02020603050405020304" pitchFamily="18" charset="0"/>
                <a:cs typeface="Times New Roman" panose="02020603050405020304" pitchFamily="18" charset="0"/>
              </a:rPr>
              <a:t>Cloud server has tremendous storage space and powerful computing capability, which provides on-demand service to the system. </a:t>
            </a:r>
          </a:p>
          <a:p>
            <a:pPr algn="just">
              <a:lnSpc>
                <a:spcPct val="150000"/>
              </a:lnSpc>
              <a:spcAft>
                <a:spcPts val="1000"/>
              </a:spcAft>
              <a:buFont typeface="Wingdings" panose="05000000000000000000" pitchFamily="2" charset="2"/>
              <a:buChar char="§"/>
            </a:pPr>
            <a:r>
              <a:rPr lang="en-US" sz="2800" cap="none" dirty="0">
                <a:effectLst/>
                <a:latin typeface="Times New Roman" panose="02020603050405020304" pitchFamily="18" charset="0"/>
                <a:ea typeface="Times New Roman" panose="02020603050405020304" pitchFamily="18" charset="0"/>
                <a:cs typeface="Times New Roman" panose="02020603050405020304" pitchFamily="18" charset="0"/>
              </a:rPr>
              <a:t>Cloud server is responsible to store the data owner’s encrypted files and respond on data user’s search query.</a:t>
            </a:r>
            <a:endParaRPr lang="en-IN" sz="2800" cap="none"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35A40ABA-886C-79D0-361E-5C1246B5AB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0998" y="1584960"/>
            <a:ext cx="7731002" cy="5273039"/>
          </a:xfrm>
          <a:prstGeom prst="rect">
            <a:avLst/>
          </a:prstGeom>
        </p:spPr>
      </p:pic>
    </p:spTree>
    <p:extLst>
      <p:ext uri="{BB962C8B-B14F-4D97-AF65-F5344CB8AC3E}">
        <p14:creationId xmlns:p14="http://schemas.microsoft.com/office/powerpoint/2010/main" val="2948422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3BE0F-3C4E-E9E4-CDF3-167DC837666E}"/>
              </a:ext>
            </a:extLst>
          </p:cNvPr>
          <p:cNvSpPr txBox="1">
            <a:spLocks/>
          </p:cNvSpPr>
          <p:nvPr/>
        </p:nvSpPr>
        <p:spPr>
          <a:xfrm>
            <a:off x="-1" y="417921"/>
            <a:ext cx="12192001" cy="666808"/>
          </a:xfrm>
          <a:prstGeom prst="rect">
            <a:avLst/>
          </a:prstGeom>
        </p:spPr>
        <p:txBody>
          <a:bodyP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IN" b="1" cap="none" dirty="0">
                <a:solidFill>
                  <a:schemeClr val="accent6">
                    <a:lumMod val="50000"/>
                  </a:schemeClr>
                </a:solidFill>
                <a:latin typeface="Times New Roman" panose="02020603050405020304" pitchFamily="18" charset="0"/>
                <a:cs typeface="Times New Roman" panose="02020603050405020304" pitchFamily="18" charset="0"/>
              </a:rPr>
              <a:t>UML Diagrams</a:t>
            </a:r>
          </a:p>
        </p:txBody>
      </p:sp>
      <p:sp>
        <p:nvSpPr>
          <p:cNvPr id="3" name="Content Placeholder 2">
            <a:extLst>
              <a:ext uri="{FF2B5EF4-FFF2-40B4-BE49-F238E27FC236}">
                <a16:creationId xmlns:a16="http://schemas.microsoft.com/office/drawing/2014/main" id="{CA06E21D-34CD-CA28-0CA1-DD5476F0632A}"/>
              </a:ext>
            </a:extLst>
          </p:cNvPr>
          <p:cNvSpPr txBox="1">
            <a:spLocks/>
          </p:cNvSpPr>
          <p:nvPr/>
        </p:nvSpPr>
        <p:spPr>
          <a:xfrm>
            <a:off x="1635866" y="1828803"/>
            <a:ext cx="8920267" cy="1900515"/>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457200" indent="-457200">
              <a:lnSpc>
                <a:spcPct val="115000"/>
              </a:lnSpc>
              <a:spcBef>
                <a:spcPts val="0"/>
              </a:spcBef>
              <a:buFont typeface="+mj-lt"/>
              <a:buAutoNum type="arabicPeriod"/>
              <a:tabLst>
                <a:tab pos="632460" algn="l"/>
                <a:tab pos="633095" algn="l"/>
                <a:tab pos="2569210" algn="l"/>
              </a:tabLst>
            </a:pPr>
            <a:r>
              <a:rPr lang="en-IN" sz="2400" dirty="0">
                <a:solidFill>
                  <a:schemeClr val="tx1"/>
                </a:solidFill>
                <a:latin typeface="Times New Roman" panose="02020603050405020304" pitchFamily="18" charset="0"/>
                <a:cs typeface="Times New Roman" panose="02020603050405020304" pitchFamily="18" charset="0"/>
              </a:rPr>
              <a:t>Use Case Diagrams</a:t>
            </a:r>
          </a:p>
          <a:p>
            <a:pPr marL="457200" indent="-457200">
              <a:lnSpc>
                <a:spcPct val="115000"/>
              </a:lnSpc>
              <a:spcBef>
                <a:spcPts val="0"/>
              </a:spcBef>
              <a:buFont typeface="+mj-lt"/>
              <a:buAutoNum type="arabicPeriod"/>
              <a:tabLst>
                <a:tab pos="632460" algn="l"/>
                <a:tab pos="633095" algn="l"/>
                <a:tab pos="2569210" algn="l"/>
              </a:tabLst>
            </a:pPr>
            <a:r>
              <a:rPr lang="en-IN" sz="2400" dirty="0">
                <a:solidFill>
                  <a:schemeClr val="tx1"/>
                </a:solidFill>
                <a:latin typeface="Times New Roman" panose="02020603050405020304" pitchFamily="18" charset="0"/>
                <a:cs typeface="Times New Roman" panose="02020603050405020304" pitchFamily="18" charset="0"/>
              </a:rPr>
              <a:t>Class Diagrams</a:t>
            </a:r>
          </a:p>
          <a:p>
            <a:pPr marL="457200" indent="-457200">
              <a:lnSpc>
                <a:spcPct val="115000"/>
              </a:lnSpc>
              <a:spcBef>
                <a:spcPts val="0"/>
              </a:spcBef>
              <a:buFont typeface="+mj-lt"/>
              <a:buAutoNum type="arabicPeriod"/>
              <a:tabLst>
                <a:tab pos="632460" algn="l"/>
                <a:tab pos="633095" algn="l"/>
                <a:tab pos="2569210" algn="l"/>
              </a:tabLst>
            </a:pPr>
            <a:r>
              <a:rPr lang="en-IN" sz="2400" dirty="0">
                <a:solidFill>
                  <a:schemeClr val="tx1"/>
                </a:solidFill>
                <a:latin typeface="Times New Roman" panose="02020603050405020304" pitchFamily="18" charset="0"/>
                <a:cs typeface="Times New Roman" panose="02020603050405020304" pitchFamily="18" charset="0"/>
              </a:rPr>
              <a:t>Sequence Diagrams</a:t>
            </a:r>
          </a:p>
          <a:p>
            <a:pPr marL="457200" indent="-457200">
              <a:lnSpc>
                <a:spcPct val="115000"/>
              </a:lnSpc>
              <a:spcBef>
                <a:spcPts val="0"/>
              </a:spcBef>
              <a:buFont typeface="+mj-lt"/>
              <a:buAutoNum type="arabicPeriod"/>
              <a:tabLst>
                <a:tab pos="632460" algn="l"/>
                <a:tab pos="633095" algn="l"/>
                <a:tab pos="2569210" algn="l"/>
              </a:tabLst>
            </a:pPr>
            <a:r>
              <a:rPr lang="en-IN" sz="2400" dirty="0">
                <a:solidFill>
                  <a:schemeClr val="tx1"/>
                </a:solidFill>
                <a:latin typeface="Times New Roman" panose="02020603050405020304" pitchFamily="18" charset="0"/>
                <a:cs typeface="Times New Roman" panose="02020603050405020304" pitchFamily="18" charset="0"/>
              </a:rPr>
              <a:t>Activity Diagrams</a:t>
            </a:r>
          </a:p>
        </p:txBody>
      </p:sp>
    </p:spTree>
    <p:extLst>
      <p:ext uri="{BB962C8B-B14F-4D97-AF65-F5344CB8AC3E}">
        <p14:creationId xmlns:p14="http://schemas.microsoft.com/office/powerpoint/2010/main" val="1303066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49D0F-6E36-E8F1-DD26-0E12A138D19F}"/>
              </a:ext>
            </a:extLst>
          </p:cNvPr>
          <p:cNvSpPr txBox="1">
            <a:spLocks/>
          </p:cNvSpPr>
          <p:nvPr/>
        </p:nvSpPr>
        <p:spPr>
          <a:xfrm>
            <a:off x="0" y="417921"/>
            <a:ext cx="12192000" cy="666808"/>
          </a:xfrm>
          <a:prstGeom prst="rect">
            <a:avLst/>
          </a:prstGeom>
        </p:spPr>
        <p:txBody>
          <a:bodyP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IN" b="1" cap="none" dirty="0">
                <a:solidFill>
                  <a:schemeClr val="accent6">
                    <a:lumMod val="50000"/>
                  </a:schemeClr>
                </a:solidFill>
                <a:latin typeface="Times New Roman" panose="02020603050405020304" pitchFamily="18" charset="0"/>
                <a:cs typeface="Times New Roman" panose="02020603050405020304" pitchFamily="18" charset="0"/>
              </a:rPr>
              <a:t>Use Case Diagrams</a:t>
            </a:r>
          </a:p>
        </p:txBody>
      </p:sp>
      <p:sp>
        <p:nvSpPr>
          <p:cNvPr id="3" name="Rectangle 26">
            <a:extLst>
              <a:ext uri="{FF2B5EF4-FFF2-40B4-BE49-F238E27FC236}">
                <a16:creationId xmlns:a16="http://schemas.microsoft.com/office/drawing/2014/main" id="{877EC7F5-8260-FEFE-5286-AE32E987C8C3}"/>
              </a:ext>
            </a:extLst>
          </p:cNvPr>
          <p:cNvSpPr>
            <a:spLocks noChangeArrowheads="1"/>
          </p:cNvSpPr>
          <p:nvPr/>
        </p:nvSpPr>
        <p:spPr bwMode="auto">
          <a:xfrm>
            <a:off x="268942" y="154422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29" name="Rectangle 53">
            <a:extLst>
              <a:ext uri="{FF2B5EF4-FFF2-40B4-BE49-F238E27FC236}">
                <a16:creationId xmlns:a16="http://schemas.microsoft.com/office/drawing/2014/main" id="{96574BC6-F612-F3CA-10D8-324D52EA126A}"/>
              </a:ext>
            </a:extLst>
          </p:cNvPr>
          <p:cNvSpPr>
            <a:spLocks noChangeArrowheads="1"/>
          </p:cNvSpPr>
          <p:nvPr/>
        </p:nvSpPr>
        <p:spPr bwMode="auto">
          <a:xfrm flipV="1">
            <a:off x="4003045" y="1649514"/>
            <a:ext cx="6422908" cy="78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grpSp>
        <p:nvGrpSpPr>
          <p:cNvPr id="30" name="Group 33">
            <a:extLst>
              <a:ext uri="{FF2B5EF4-FFF2-40B4-BE49-F238E27FC236}">
                <a16:creationId xmlns:a16="http://schemas.microsoft.com/office/drawing/2014/main" id="{732675B1-9BB9-F078-4F5A-9E120B108BD3}"/>
              </a:ext>
            </a:extLst>
          </p:cNvPr>
          <p:cNvGrpSpPr>
            <a:grpSpLocks noChangeAspect="1"/>
          </p:cNvGrpSpPr>
          <p:nvPr/>
        </p:nvGrpSpPr>
        <p:grpSpPr bwMode="auto">
          <a:xfrm>
            <a:off x="4075459" y="1361663"/>
            <a:ext cx="4004479" cy="2529880"/>
            <a:chOff x="0" y="0"/>
            <a:chExt cx="5730" cy="3620"/>
          </a:xfrm>
        </p:grpSpPr>
        <p:sp>
          <p:nvSpPr>
            <p:cNvPr id="31" name="AutoShape 52">
              <a:extLst>
                <a:ext uri="{FF2B5EF4-FFF2-40B4-BE49-F238E27FC236}">
                  <a16:creationId xmlns:a16="http://schemas.microsoft.com/office/drawing/2014/main" id="{828314F7-0389-BC71-975A-A0A994A28926}"/>
                </a:ext>
              </a:extLst>
            </p:cNvPr>
            <p:cNvSpPr>
              <a:spLocks noChangeAspect="1" noChangeArrowheads="1" noTextEdit="1"/>
            </p:cNvSpPr>
            <p:nvPr/>
          </p:nvSpPr>
          <p:spPr bwMode="auto">
            <a:xfrm>
              <a:off x="0" y="0"/>
              <a:ext cx="5730" cy="362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2" name="Oval 51">
              <a:extLst>
                <a:ext uri="{FF2B5EF4-FFF2-40B4-BE49-F238E27FC236}">
                  <a16:creationId xmlns:a16="http://schemas.microsoft.com/office/drawing/2014/main" id="{0C778191-EF34-9D39-50D9-3F37AA512F29}"/>
                </a:ext>
              </a:extLst>
            </p:cNvPr>
            <p:cNvSpPr>
              <a:spLocks noChangeArrowheads="1"/>
            </p:cNvSpPr>
            <p:nvPr/>
          </p:nvSpPr>
          <p:spPr bwMode="auto">
            <a:xfrm>
              <a:off x="915" y="975"/>
              <a:ext cx="240" cy="240"/>
            </a:xfrm>
            <a:prstGeom prst="ellipse">
              <a:avLst/>
            </a:prstGeom>
            <a:solidFill>
              <a:srgbClr val="FFFFB9"/>
            </a:solidFill>
            <a:ln w="15">
              <a:solidFill>
                <a:srgbClr val="8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3" name="Line 50">
              <a:extLst>
                <a:ext uri="{FF2B5EF4-FFF2-40B4-BE49-F238E27FC236}">
                  <a16:creationId xmlns:a16="http://schemas.microsoft.com/office/drawing/2014/main" id="{A8BA09DA-2DA0-A6B1-3EE9-CE90CF29206E}"/>
                </a:ext>
              </a:extLst>
            </p:cNvPr>
            <p:cNvSpPr>
              <a:spLocks noChangeShapeType="1"/>
            </p:cNvSpPr>
            <p:nvPr/>
          </p:nvSpPr>
          <p:spPr bwMode="auto">
            <a:xfrm>
              <a:off x="1035" y="1230"/>
              <a:ext cx="1" cy="255"/>
            </a:xfrm>
            <a:prstGeom prst="line">
              <a:avLst/>
            </a:prstGeom>
            <a:noFill/>
            <a:ln w="15">
              <a:solidFill>
                <a:srgbClr val="8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4" name="Line 49">
              <a:extLst>
                <a:ext uri="{FF2B5EF4-FFF2-40B4-BE49-F238E27FC236}">
                  <a16:creationId xmlns:a16="http://schemas.microsoft.com/office/drawing/2014/main" id="{668D3E09-0F21-4F88-1242-28FE406A46F3}"/>
                </a:ext>
              </a:extLst>
            </p:cNvPr>
            <p:cNvSpPr>
              <a:spLocks noChangeShapeType="1"/>
            </p:cNvSpPr>
            <p:nvPr/>
          </p:nvSpPr>
          <p:spPr bwMode="auto">
            <a:xfrm>
              <a:off x="900" y="1320"/>
              <a:ext cx="285" cy="1"/>
            </a:xfrm>
            <a:prstGeom prst="line">
              <a:avLst/>
            </a:prstGeom>
            <a:noFill/>
            <a:ln w="15">
              <a:solidFill>
                <a:srgbClr val="8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5" name="Line 48">
              <a:extLst>
                <a:ext uri="{FF2B5EF4-FFF2-40B4-BE49-F238E27FC236}">
                  <a16:creationId xmlns:a16="http://schemas.microsoft.com/office/drawing/2014/main" id="{813F70C4-972F-0696-3344-378C6CF22482}"/>
                </a:ext>
              </a:extLst>
            </p:cNvPr>
            <p:cNvSpPr>
              <a:spLocks noChangeShapeType="1"/>
            </p:cNvSpPr>
            <p:nvPr/>
          </p:nvSpPr>
          <p:spPr bwMode="auto">
            <a:xfrm flipH="1">
              <a:off x="855" y="1485"/>
              <a:ext cx="180" cy="270"/>
            </a:xfrm>
            <a:prstGeom prst="line">
              <a:avLst/>
            </a:prstGeom>
            <a:noFill/>
            <a:ln w="15">
              <a:solidFill>
                <a:srgbClr val="8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6" name="Line 47">
              <a:extLst>
                <a:ext uri="{FF2B5EF4-FFF2-40B4-BE49-F238E27FC236}">
                  <a16:creationId xmlns:a16="http://schemas.microsoft.com/office/drawing/2014/main" id="{8A023C9C-5073-0E79-293A-C801CC7FBD00}"/>
                </a:ext>
              </a:extLst>
            </p:cNvPr>
            <p:cNvSpPr>
              <a:spLocks noChangeShapeType="1"/>
            </p:cNvSpPr>
            <p:nvPr/>
          </p:nvSpPr>
          <p:spPr bwMode="auto">
            <a:xfrm>
              <a:off x="1035" y="1485"/>
              <a:ext cx="195" cy="270"/>
            </a:xfrm>
            <a:prstGeom prst="line">
              <a:avLst/>
            </a:prstGeom>
            <a:noFill/>
            <a:ln w="15">
              <a:solidFill>
                <a:srgbClr val="8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7" name="Rectangle 46">
              <a:extLst>
                <a:ext uri="{FF2B5EF4-FFF2-40B4-BE49-F238E27FC236}">
                  <a16:creationId xmlns:a16="http://schemas.microsoft.com/office/drawing/2014/main" id="{527585A9-D949-6A46-07F4-1AC55760CF53}"/>
                </a:ext>
              </a:extLst>
            </p:cNvPr>
            <p:cNvSpPr>
              <a:spLocks noChangeArrowheads="1"/>
            </p:cNvSpPr>
            <p:nvPr/>
          </p:nvSpPr>
          <p:spPr bwMode="auto">
            <a:xfrm>
              <a:off x="570" y="1830"/>
              <a:ext cx="1057"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7030A0"/>
                  </a:solidFill>
                  <a:effectLst/>
                  <a:latin typeface="Times New Roman" panose="02020603050405020304" pitchFamily="18" charset="0"/>
                  <a:ea typeface="Times New Roman" panose="02020603050405020304" pitchFamily="18" charset="0"/>
                  <a:cs typeface="Times New Roman" panose="02020603050405020304" pitchFamily="18" charset="0"/>
                </a:rPr>
                <a:t>data owner</a:t>
              </a:r>
              <a:endParaRPr kumimoji="0" lang="en-US" altLang="en-US" sz="12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p:txBody>
        </p:sp>
        <p:sp>
          <p:nvSpPr>
            <p:cNvPr id="38" name="Oval 45">
              <a:extLst>
                <a:ext uri="{FF2B5EF4-FFF2-40B4-BE49-F238E27FC236}">
                  <a16:creationId xmlns:a16="http://schemas.microsoft.com/office/drawing/2014/main" id="{3D3518FB-B14A-98B1-D3B0-2CEC9110701A}"/>
                </a:ext>
              </a:extLst>
            </p:cNvPr>
            <p:cNvSpPr>
              <a:spLocks noChangeArrowheads="1"/>
            </p:cNvSpPr>
            <p:nvPr/>
          </p:nvSpPr>
          <p:spPr bwMode="auto">
            <a:xfrm>
              <a:off x="3540" y="300"/>
              <a:ext cx="1875" cy="645"/>
            </a:xfrm>
            <a:prstGeom prst="ellipse">
              <a:avLst/>
            </a:prstGeom>
            <a:solidFill>
              <a:srgbClr val="FFFFB9"/>
            </a:solidFill>
            <a:ln w="15">
              <a:solidFill>
                <a:srgbClr val="8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44">
              <a:extLst>
                <a:ext uri="{FF2B5EF4-FFF2-40B4-BE49-F238E27FC236}">
                  <a16:creationId xmlns:a16="http://schemas.microsoft.com/office/drawing/2014/main" id="{19BA4EA0-AA4F-C095-7B71-DB8A0C7FC2C6}"/>
                </a:ext>
              </a:extLst>
            </p:cNvPr>
            <p:cNvSpPr>
              <a:spLocks noChangeArrowheads="1"/>
            </p:cNvSpPr>
            <p:nvPr/>
          </p:nvSpPr>
          <p:spPr bwMode="auto">
            <a:xfrm>
              <a:off x="4117" y="440"/>
              <a:ext cx="721"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register</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40" name="Oval 43">
              <a:extLst>
                <a:ext uri="{FF2B5EF4-FFF2-40B4-BE49-F238E27FC236}">
                  <a16:creationId xmlns:a16="http://schemas.microsoft.com/office/drawing/2014/main" id="{6E17F95C-3096-E72A-3CA9-FD0947B785C7}"/>
                </a:ext>
              </a:extLst>
            </p:cNvPr>
            <p:cNvSpPr>
              <a:spLocks noChangeArrowheads="1"/>
            </p:cNvSpPr>
            <p:nvPr/>
          </p:nvSpPr>
          <p:spPr bwMode="auto">
            <a:xfrm>
              <a:off x="3480" y="1500"/>
              <a:ext cx="1785" cy="645"/>
            </a:xfrm>
            <a:prstGeom prst="ellipse">
              <a:avLst/>
            </a:prstGeom>
            <a:solidFill>
              <a:srgbClr val="FFFFB9"/>
            </a:solidFill>
            <a:ln w="15">
              <a:solidFill>
                <a:srgbClr val="8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42">
              <a:extLst>
                <a:ext uri="{FF2B5EF4-FFF2-40B4-BE49-F238E27FC236}">
                  <a16:creationId xmlns:a16="http://schemas.microsoft.com/office/drawing/2014/main" id="{04D127C1-FFFB-FA77-8917-4DBBFD9257AC}"/>
                </a:ext>
              </a:extLst>
            </p:cNvPr>
            <p:cNvSpPr>
              <a:spLocks noChangeArrowheads="1"/>
            </p:cNvSpPr>
            <p:nvPr/>
          </p:nvSpPr>
          <p:spPr bwMode="auto">
            <a:xfrm>
              <a:off x="3935" y="1660"/>
              <a:ext cx="998"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file upload</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42" name="Oval 41">
              <a:extLst>
                <a:ext uri="{FF2B5EF4-FFF2-40B4-BE49-F238E27FC236}">
                  <a16:creationId xmlns:a16="http://schemas.microsoft.com/office/drawing/2014/main" id="{E32BE8BE-83C9-C3AA-1D8A-FA7CD91760C9}"/>
                </a:ext>
              </a:extLst>
            </p:cNvPr>
            <p:cNvSpPr>
              <a:spLocks noChangeArrowheads="1"/>
            </p:cNvSpPr>
            <p:nvPr/>
          </p:nvSpPr>
          <p:spPr bwMode="auto">
            <a:xfrm>
              <a:off x="3420" y="2940"/>
              <a:ext cx="1845" cy="645"/>
            </a:xfrm>
            <a:prstGeom prst="ellipse">
              <a:avLst/>
            </a:prstGeom>
            <a:solidFill>
              <a:srgbClr val="FFFFB9"/>
            </a:solidFill>
            <a:ln w="15">
              <a:solidFill>
                <a:srgbClr val="8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40">
              <a:extLst>
                <a:ext uri="{FF2B5EF4-FFF2-40B4-BE49-F238E27FC236}">
                  <a16:creationId xmlns:a16="http://schemas.microsoft.com/office/drawing/2014/main" id="{FF3A03BE-5737-789E-5AAC-EE36A9A4B88F}"/>
                </a:ext>
              </a:extLst>
            </p:cNvPr>
            <p:cNvSpPr>
              <a:spLocks noChangeArrowheads="1"/>
            </p:cNvSpPr>
            <p:nvPr/>
          </p:nvSpPr>
          <p:spPr bwMode="auto">
            <a:xfrm>
              <a:off x="3945" y="3096"/>
              <a:ext cx="865"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view files</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44" name="Line 39">
              <a:extLst>
                <a:ext uri="{FF2B5EF4-FFF2-40B4-BE49-F238E27FC236}">
                  <a16:creationId xmlns:a16="http://schemas.microsoft.com/office/drawing/2014/main" id="{76544556-71CA-2344-8068-18E0E0EFBD0C}"/>
                </a:ext>
              </a:extLst>
            </p:cNvPr>
            <p:cNvSpPr>
              <a:spLocks noChangeShapeType="1"/>
            </p:cNvSpPr>
            <p:nvPr/>
          </p:nvSpPr>
          <p:spPr bwMode="auto">
            <a:xfrm flipV="1">
              <a:off x="1800" y="885"/>
              <a:ext cx="1740" cy="450"/>
            </a:xfrm>
            <a:prstGeom prst="line">
              <a:avLst/>
            </a:prstGeom>
            <a:noFill/>
            <a:ln w="15">
              <a:solidFill>
                <a:srgbClr val="800000"/>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5" name="Freeform 38">
              <a:extLst>
                <a:ext uri="{FF2B5EF4-FFF2-40B4-BE49-F238E27FC236}">
                  <a16:creationId xmlns:a16="http://schemas.microsoft.com/office/drawing/2014/main" id="{5A8A9346-3FC1-BCF6-9500-0ACD3CB8BC9A}"/>
                </a:ext>
              </a:extLst>
            </p:cNvPr>
            <p:cNvSpPr>
              <a:spLocks/>
            </p:cNvSpPr>
            <p:nvPr/>
          </p:nvSpPr>
          <p:spPr bwMode="auto">
            <a:xfrm>
              <a:off x="3390" y="870"/>
              <a:ext cx="150" cy="105"/>
            </a:xfrm>
            <a:custGeom>
              <a:avLst/>
              <a:gdLst>
                <a:gd name="T0" fmla="*/ 30 w 150"/>
                <a:gd name="T1" fmla="*/ 105 h 105"/>
                <a:gd name="T2" fmla="*/ 150 w 150"/>
                <a:gd name="T3" fmla="*/ 15 h 105"/>
                <a:gd name="T4" fmla="*/ 0 w 150"/>
                <a:gd name="T5" fmla="*/ 0 h 105"/>
              </a:gdLst>
              <a:ahLst/>
              <a:cxnLst>
                <a:cxn ang="0">
                  <a:pos x="T0" y="T1"/>
                </a:cxn>
                <a:cxn ang="0">
                  <a:pos x="T2" y="T3"/>
                </a:cxn>
                <a:cxn ang="0">
                  <a:pos x="T4" y="T5"/>
                </a:cxn>
              </a:cxnLst>
              <a:rect l="0" t="0" r="r" b="b"/>
              <a:pathLst>
                <a:path w="150" h="105">
                  <a:moveTo>
                    <a:pt x="30" y="105"/>
                  </a:moveTo>
                  <a:lnTo>
                    <a:pt x="150" y="15"/>
                  </a:lnTo>
                  <a:lnTo>
                    <a:pt x="0" y="0"/>
                  </a:lnTo>
                </a:path>
              </a:pathLst>
            </a:custGeom>
            <a:noFill/>
            <a:ln w="15">
              <a:solidFill>
                <a:srgbClr val="8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6" name="Line 37">
              <a:extLst>
                <a:ext uri="{FF2B5EF4-FFF2-40B4-BE49-F238E27FC236}">
                  <a16:creationId xmlns:a16="http://schemas.microsoft.com/office/drawing/2014/main" id="{E618C1D0-29E9-2704-A4E0-09195E21CD32}"/>
                </a:ext>
              </a:extLst>
            </p:cNvPr>
            <p:cNvSpPr>
              <a:spLocks noChangeShapeType="1"/>
            </p:cNvSpPr>
            <p:nvPr/>
          </p:nvSpPr>
          <p:spPr bwMode="auto">
            <a:xfrm>
              <a:off x="1800" y="1605"/>
              <a:ext cx="1680" cy="150"/>
            </a:xfrm>
            <a:prstGeom prst="line">
              <a:avLst/>
            </a:prstGeom>
            <a:noFill/>
            <a:ln w="15">
              <a:solidFill>
                <a:srgbClr val="800000"/>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7" name="Freeform 36">
              <a:extLst>
                <a:ext uri="{FF2B5EF4-FFF2-40B4-BE49-F238E27FC236}">
                  <a16:creationId xmlns:a16="http://schemas.microsoft.com/office/drawing/2014/main" id="{3C522D52-C4D5-F7E1-C2E9-341952062AC2}"/>
                </a:ext>
              </a:extLst>
            </p:cNvPr>
            <p:cNvSpPr>
              <a:spLocks/>
            </p:cNvSpPr>
            <p:nvPr/>
          </p:nvSpPr>
          <p:spPr bwMode="auto">
            <a:xfrm>
              <a:off x="3330" y="1680"/>
              <a:ext cx="150" cy="120"/>
            </a:xfrm>
            <a:custGeom>
              <a:avLst/>
              <a:gdLst>
                <a:gd name="T0" fmla="*/ 0 w 150"/>
                <a:gd name="T1" fmla="*/ 120 h 120"/>
                <a:gd name="T2" fmla="*/ 150 w 150"/>
                <a:gd name="T3" fmla="*/ 75 h 120"/>
                <a:gd name="T4" fmla="*/ 15 w 150"/>
                <a:gd name="T5" fmla="*/ 0 h 120"/>
              </a:gdLst>
              <a:ahLst/>
              <a:cxnLst>
                <a:cxn ang="0">
                  <a:pos x="T0" y="T1"/>
                </a:cxn>
                <a:cxn ang="0">
                  <a:pos x="T2" y="T3"/>
                </a:cxn>
                <a:cxn ang="0">
                  <a:pos x="T4" y="T5"/>
                </a:cxn>
              </a:cxnLst>
              <a:rect l="0" t="0" r="r" b="b"/>
              <a:pathLst>
                <a:path w="150" h="120">
                  <a:moveTo>
                    <a:pt x="0" y="120"/>
                  </a:moveTo>
                  <a:lnTo>
                    <a:pt x="150" y="75"/>
                  </a:lnTo>
                  <a:lnTo>
                    <a:pt x="15" y="0"/>
                  </a:lnTo>
                </a:path>
              </a:pathLst>
            </a:custGeom>
            <a:noFill/>
            <a:ln w="15">
              <a:solidFill>
                <a:srgbClr val="8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8" name="Line 35">
              <a:extLst>
                <a:ext uri="{FF2B5EF4-FFF2-40B4-BE49-F238E27FC236}">
                  <a16:creationId xmlns:a16="http://schemas.microsoft.com/office/drawing/2014/main" id="{252F5A4C-47C5-E692-2D34-969193FB7F89}"/>
                </a:ext>
              </a:extLst>
            </p:cNvPr>
            <p:cNvSpPr>
              <a:spLocks noChangeShapeType="1"/>
            </p:cNvSpPr>
            <p:nvPr/>
          </p:nvSpPr>
          <p:spPr bwMode="auto">
            <a:xfrm>
              <a:off x="1800" y="1920"/>
              <a:ext cx="1920" cy="1020"/>
            </a:xfrm>
            <a:prstGeom prst="line">
              <a:avLst/>
            </a:prstGeom>
            <a:noFill/>
            <a:ln w="15">
              <a:solidFill>
                <a:srgbClr val="800000"/>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9" name="Freeform 34">
              <a:extLst>
                <a:ext uri="{FF2B5EF4-FFF2-40B4-BE49-F238E27FC236}">
                  <a16:creationId xmlns:a16="http://schemas.microsoft.com/office/drawing/2014/main" id="{FA7BABE7-6032-92AA-1E8A-9C99FFC26594}"/>
                </a:ext>
              </a:extLst>
            </p:cNvPr>
            <p:cNvSpPr>
              <a:spLocks/>
            </p:cNvSpPr>
            <p:nvPr/>
          </p:nvSpPr>
          <p:spPr bwMode="auto">
            <a:xfrm>
              <a:off x="3570" y="2820"/>
              <a:ext cx="150" cy="120"/>
            </a:xfrm>
            <a:custGeom>
              <a:avLst/>
              <a:gdLst>
                <a:gd name="T0" fmla="*/ 0 w 150"/>
                <a:gd name="T1" fmla="*/ 105 h 120"/>
                <a:gd name="T2" fmla="*/ 150 w 150"/>
                <a:gd name="T3" fmla="*/ 120 h 120"/>
                <a:gd name="T4" fmla="*/ 60 w 150"/>
                <a:gd name="T5" fmla="*/ 0 h 120"/>
              </a:gdLst>
              <a:ahLst/>
              <a:cxnLst>
                <a:cxn ang="0">
                  <a:pos x="T0" y="T1"/>
                </a:cxn>
                <a:cxn ang="0">
                  <a:pos x="T2" y="T3"/>
                </a:cxn>
                <a:cxn ang="0">
                  <a:pos x="T4" y="T5"/>
                </a:cxn>
              </a:cxnLst>
              <a:rect l="0" t="0" r="r" b="b"/>
              <a:pathLst>
                <a:path w="150" h="120">
                  <a:moveTo>
                    <a:pt x="0" y="105"/>
                  </a:moveTo>
                  <a:lnTo>
                    <a:pt x="150" y="120"/>
                  </a:lnTo>
                  <a:lnTo>
                    <a:pt x="60" y="0"/>
                  </a:lnTo>
                </a:path>
              </a:pathLst>
            </a:custGeom>
            <a:noFill/>
            <a:ln w="15">
              <a:solidFill>
                <a:srgbClr val="8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pSp>
      <p:sp>
        <p:nvSpPr>
          <p:cNvPr id="50" name="Rectangle 98">
            <a:extLst>
              <a:ext uri="{FF2B5EF4-FFF2-40B4-BE49-F238E27FC236}">
                <a16:creationId xmlns:a16="http://schemas.microsoft.com/office/drawing/2014/main" id="{5E298931-4252-D9A1-373A-B8F7492A2330}"/>
              </a:ext>
            </a:extLst>
          </p:cNvPr>
          <p:cNvSpPr>
            <a:spLocks noChangeArrowheads="1"/>
          </p:cNvSpPr>
          <p:nvPr/>
        </p:nvSpPr>
        <p:spPr bwMode="auto">
          <a:xfrm>
            <a:off x="7395562" y="1075075"/>
            <a:ext cx="3612922" cy="40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grpSp>
        <p:nvGrpSpPr>
          <p:cNvPr id="51" name="Group 58">
            <a:extLst>
              <a:ext uri="{FF2B5EF4-FFF2-40B4-BE49-F238E27FC236}">
                <a16:creationId xmlns:a16="http://schemas.microsoft.com/office/drawing/2014/main" id="{B7BF5857-7763-E250-7D47-F0F851F69734}"/>
              </a:ext>
            </a:extLst>
          </p:cNvPr>
          <p:cNvGrpSpPr>
            <a:grpSpLocks noChangeAspect="1"/>
          </p:cNvGrpSpPr>
          <p:nvPr/>
        </p:nvGrpSpPr>
        <p:grpSpPr bwMode="auto">
          <a:xfrm rot="10800000" flipH="1" flipV="1">
            <a:off x="87157" y="1612657"/>
            <a:ext cx="4031748" cy="5068815"/>
            <a:chOff x="0" y="0"/>
            <a:chExt cx="6616" cy="8093"/>
          </a:xfrm>
        </p:grpSpPr>
        <p:sp>
          <p:nvSpPr>
            <p:cNvPr id="52" name="AutoShape 97">
              <a:extLst>
                <a:ext uri="{FF2B5EF4-FFF2-40B4-BE49-F238E27FC236}">
                  <a16:creationId xmlns:a16="http://schemas.microsoft.com/office/drawing/2014/main" id="{FDCFB80A-98C8-2988-8AEC-0C135748262A}"/>
                </a:ext>
              </a:extLst>
            </p:cNvPr>
            <p:cNvSpPr>
              <a:spLocks noChangeAspect="1" noChangeArrowheads="1" noTextEdit="1"/>
            </p:cNvSpPr>
            <p:nvPr/>
          </p:nvSpPr>
          <p:spPr bwMode="auto">
            <a:xfrm>
              <a:off x="0" y="0"/>
              <a:ext cx="6195" cy="809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53" name="Oval 96">
              <a:extLst>
                <a:ext uri="{FF2B5EF4-FFF2-40B4-BE49-F238E27FC236}">
                  <a16:creationId xmlns:a16="http://schemas.microsoft.com/office/drawing/2014/main" id="{F8A0DE8C-A42E-BBB7-0DFD-20FB013BA028}"/>
                </a:ext>
              </a:extLst>
            </p:cNvPr>
            <p:cNvSpPr>
              <a:spLocks noChangeArrowheads="1"/>
            </p:cNvSpPr>
            <p:nvPr/>
          </p:nvSpPr>
          <p:spPr bwMode="auto">
            <a:xfrm>
              <a:off x="930" y="1935"/>
              <a:ext cx="240" cy="240"/>
            </a:xfrm>
            <a:prstGeom prst="ellipse">
              <a:avLst/>
            </a:prstGeom>
            <a:solidFill>
              <a:srgbClr val="FFFFB9"/>
            </a:solidFill>
            <a:ln w="15">
              <a:solidFill>
                <a:srgbClr val="8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4" name="Line 95">
              <a:extLst>
                <a:ext uri="{FF2B5EF4-FFF2-40B4-BE49-F238E27FC236}">
                  <a16:creationId xmlns:a16="http://schemas.microsoft.com/office/drawing/2014/main" id="{9063491F-9433-477D-2557-8C049E715CA1}"/>
                </a:ext>
              </a:extLst>
            </p:cNvPr>
            <p:cNvSpPr>
              <a:spLocks noChangeShapeType="1"/>
            </p:cNvSpPr>
            <p:nvPr/>
          </p:nvSpPr>
          <p:spPr bwMode="auto">
            <a:xfrm>
              <a:off x="1050" y="2190"/>
              <a:ext cx="1" cy="255"/>
            </a:xfrm>
            <a:prstGeom prst="line">
              <a:avLst/>
            </a:prstGeom>
            <a:noFill/>
            <a:ln w="15">
              <a:solidFill>
                <a:srgbClr val="8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5" name="Line 94">
              <a:extLst>
                <a:ext uri="{FF2B5EF4-FFF2-40B4-BE49-F238E27FC236}">
                  <a16:creationId xmlns:a16="http://schemas.microsoft.com/office/drawing/2014/main" id="{C466D3E7-92B9-71B7-5085-69E193C945BD}"/>
                </a:ext>
              </a:extLst>
            </p:cNvPr>
            <p:cNvSpPr>
              <a:spLocks noChangeShapeType="1"/>
            </p:cNvSpPr>
            <p:nvPr/>
          </p:nvSpPr>
          <p:spPr bwMode="auto">
            <a:xfrm>
              <a:off x="915" y="2280"/>
              <a:ext cx="285" cy="1"/>
            </a:xfrm>
            <a:prstGeom prst="line">
              <a:avLst/>
            </a:prstGeom>
            <a:noFill/>
            <a:ln w="15">
              <a:solidFill>
                <a:srgbClr val="8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6" name="Line 93">
              <a:extLst>
                <a:ext uri="{FF2B5EF4-FFF2-40B4-BE49-F238E27FC236}">
                  <a16:creationId xmlns:a16="http://schemas.microsoft.com/office/drawing/2014/main" id="{5D5DF57D-D08D-9F0B-0647-395017259697}"/>
                </a:ext>
              </a:extLst>
            </p:cNvPr>
            <p:cNvSpPr>
              <a:spLocks noChangeShapeType="1"/>
            </p:cNvSpPr>
            <p:nvPr/>
          </p:nvSpPr>
          <p:spPr bwMode="auto">
            <a:xfrm flipH="1">
              <a:off x="870" y="2445"/>
              <a:ext cx="180" cy="270"/>
            </a:xfrm>
            <a:prstGeom prst="line">
              <a:avLst/>
            </a:prstGeom>
            <a:noFill/>
            <a:ln w="15">
              <a:solidFill>
                <a:srgbClr val="8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7" name="Line 92">
              <a:extLst>
                <a:ext uri="{FF2B5EF4-FFF2-40B4-BE49-F238E27FC236}">
                  <a16:creationId xmlns:a16="http://schemas.microsoft.com/office/drawing/2014/main" id="{15BFADE9-FBBA-0D67-B09E-CEF80078BAA3}"/>
                </a:ext>
              </a:extLst>
            </p:cNvPr>
            <p:cNvSpPr>
              <a:spLocks noChangeShapeType="1"/>
            </p:cNvSpPr>
            <p:nvPr/>
          </p:nvSpPr>
          <p:spPr bwMode="auto">
            <a:xfrm>
              <a:off x="1050" y="2445"/>
              <a:ext cx="195" cy="270"/>
            </a:xfrm>
            <a:prstGeom prst="line">
              <a:avLst/>
            </a:prstGeom>
            <a:noFill/>
            <a:ln w="15">
              <a:solidFill>
                <a:srgbClr val="8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8" name="Rectangle 91">
              <a:extLst>
                <a:ext uri="{FF2B5EF4-FFF2-40B4-BE49-F238E27FC236}">
                  <a16:creationId xmlns:a16="http://schemas.microsoft.com/office/drawing/2014/main" id="{61380300-59A3-7038-6C7B-41690F80925A}"/>
                </a:ext>
              </a:extLst>
            </p:cNvPr>
            <p:cNvSpPr>
              <a:spLocks noChangeArrowheads="1"/>
            </p:cNvSpPr>
            <p:nvPr/>
          </p:nvSpPr>
          <p:spPr bwMode="auto">
            <a:xfrm>
              <a:off x="537" y="2863"/>
              <a:ext cx="1002"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7030A0"/>
                  </a:solidFill>
                  <a:effectLst/>
                  <a:latin typeface="Times New Roman" panose="02020603050405020304" pitchFamily="18" charset="0"/>
                  <a:ea typeface="Times New Roman" panose="02020603050405020304" pitchFamily="18" charset="0"/>
                  <a:cs typeface="Times New Roman" panose="02020603050405020304" pitchFamily="18" charset="0"/>
                </a:rPr>
                <a:t>data user</a:t>
              </a:r>
              <a:endParaRPr kumimoji="0" lang="en-US" altLang="en-US" sz="1200" b="1"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p:txBody>
        </p:sp>
        <p:sp>
          <p:nvSpPr>
            <p:cNvPr id="59" name="Oval 90">
              <a:extLst>
                <a:ext uri="{FF2B5EF4-FFF2-40B4-BE49-F238E27FC236}">
                  <a16:creationId xmlns:a16="http://schemas.microsoft.com/office/drawing/2014/main" id="{FE86602E-A6F2-B0DA-B557-AA71FD270C1C}"/>
                </a:ext>
              </a:extLst>
            </p:cNvPr>
            <p:cNvSpPr>
              <a:spLocks noChangeArrowheads="1"/>
            </p:cNvSpPr>
            <p:nvPr/>
          </p:nvSpPr>
          <p:spPr bwMode="auto">
            <a:xfrm>
              <a:off x="3720" y="300"/>
              <a:ext cx="1920" cy="645"/>
            </a:xfrm>
            <a:prstGeom prst="ellipse">
              <a:avLst/>
            </a:prstGeom>
            <a:solidFill>
              <a:srgbClr val="FFFFB9"/>
            </a:solidFill>
            <a:ln w="15">
              <a:solidFill>
                <a:srgbClr val="8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89">
              <a:extLst>
                <a:ext uri="{FF2B5EF4-FFF2-40B4-BE49-F238E27FC236}">
                  <a16:creationId xmlns:a16="http://schemas.microsoft.com/office/drawing/2014/main" id="{9CF21E53-3F0C-E232-0DE0-E51A2E2F5E54}"/>
                </a:ext>
              </a:extLst>
            </p:cNvPr>
            <p:cNvSpPr>
              <a:spLocks noChangeArrowheads="1"/>
            </p:cNvSpPr>
            <p:nvPr/>
          </p:nvSpPr>
          <p:spPr bwMode="auto">
            <a:xfrm>
              <a:off x="4240" y="483"/>
              <a:ext cx="827"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register</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1" name="Oval 88">
              <a:extLst>
                <a:ext uri="{FF2B5EF4-FFF2-40B4-BE49-F238E27FC236}">
                  <a16:creationId xmlns:a16="http://schemas.microsoft.com/office/drawing/2014/main" id="{F5FAEF62-C6A5-EFE1-3078-9A6DD21E918F}"/>
                </a:ext>
              </a:extLst>
            </p:cNvPr>
            <p:cNvSpPr>
              <a:spLocks noChangeArrowheads="1"/>
            </p:cNvSpPr>
            <p:nvPr/>
          </p:nvSpPr>
          <p:spPr bwMode="auto">
            <a:xfrm>
              <a:off x="3780" y="1200"/>
              <a:ext cx="1935" cy="645"/>
            </a:xfrm>
            <a:prstGeom prst="ellipse">
              <a:avLst/>
            </a:prstGeom>
            <a:solidFill>
              <a:srgbClr val="FFFFB9"/>
            </a:solidFill>
            <a:ln w="15">
              <a:solidFill>
                <a:srgbClr val="8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87">
              <a:extLst>
                <a:ext uri="{FF2B5EF4-FFF2-40B4-BE49-F238E27FC236}">
                  <a16:creationId xmlns:a16="http://schemas.microsoft.com/office/drawing/2014/main" id="{6BFD6B95-4485-D58B-D2DD-C79844DCBDD5}"/>
                </a:ext>
              </a:extLst>
            </p:cNvPr>
            <p:cNvSpPr>
              <a:spLocks noChangeArrowheads="1"/>
            </p:cNvSpPr>
            <p:nvPr/>
          </p:nvSpPr>
          <p:spPr bwMode="auto">
            <a:xfrm>
              <a:off x="3885" y="1397"/>
              <a:ext cx="1724"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view owner files</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3" name="Oval 86">
              <a:extLst>
                <a:ext uri="{FF2B5EF4-FFF2-40B4-BE49-F238E27FC236}">
                  <a16:creationId xmlns:a16="http://schemas.microsoft.com/office/drawing/2014/main" id="{87E2F879-B7CF-7CD5-3633-CAC2665DDE40}"/>
                </a:ext>
              </a:extLst>
            </p:cNvPr>
            <p:cNvSpPr>
              <a:spLocks noChangeArrowheads="1"/>
            </p:cNvSpPr>
            <p:nvPr/>
          </p:nvSpPr>
          <p:spPr bwMode="auto">
            <a:xfrm>
              <a:off x="3780" y="2040"/>
              <a:ext cx="1995" cy="645"/>
            </a:xfrm>
            <a:prstGeom prst="ellipse">
              <a:avLst/>
            </a:prstGeom>
            <a:solidFill>
              <a:srgbClr val="FFFFB9"/>
            </a:solidFill>
            <a:ln w="15">
              <a:solidFill>
                <a:srgbClr val="8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85">
              <a:extLst>
                <a:ext uri="{FF2B5EF4-FFF2-40B4-BE49-F238E27FC236}">
                  <a16:creationId xmlns:a16="http://schemas.microsoft.com/office/drawing/2014/main" id="{5903CBBE-47F7-8B8D-79BE-9B2602F295EE}"/>
                </a:ext>
              </a:extLst>
            </p:cNvPr>
            <p:cNvSpPr>
              <a:spLocks noChangeArrowheads="1"/>
            </p:cNvSpPr>
            <p:nvPr/>
          </p:nvSpPr>
          <p:spPr bwMode="auto">
            <a:xfrm>
              <a:off x="4118" y="2222"/>
              <a:ext cx="1206"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Search  file</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5" name="Oval 84">
              <a:extLst>
                <a:ext uri="{FF2B5EF4-FFF2-40B4-BE49-F238E27FC236}">
                  <a16:creationId xmlns:a16="http://schemas.microsoft.com/office/drawing/2014/main" id="{AE436394-931C-F1ED-B537-AF6AE0951DB9}"/>
                </a:ext>
              </a:extLst>
            </p:cNvPr>
            <p:cNvSpPr>
              <a:spLocks noChangeArrowheads="1"/>
            </p:cNvSpPr>
            <p:nvPr/>
          </p:nvSpPr>
          <p:spPr bwMode="auto">
            <a:xfrm>
              <a:off x="3840" y="2880"/>
              <a:ext cx="2776" cy="645"/>
            </a:xfrm>
            <a:prstGeom prst="ellipse">
              <a:avLst/>
            </a:prstGeom>
            <a:solidFill>
              <a:srgbClr val="FFFFB9"/>
            </a:solidFill>
            <a:ln w="15">
              <a:solidFill>
                <a:srgbClr val="800000"/>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66" name="Rectangle 83">
              <a:extLst>
                <a:ext uri="{FF2B5EF4-FFF2-40B4-BE49-F238E27FC236}">
                  <a16:creationId xmlns:a16="http://schemas.microsoft.com/office/drawing/2014/main" id="{C54BD8FF-208F-43F7-885C-604BA2A153E8}"/>
                </a:ext>
              </a:extLst>
            </p:cNvPr>
            <p:cNvSpPr>
              <a:spLocks noChangeArrowheads="1"/>
            </p:cNvSpPr>
            <p:nvPr/>
          </p:nvSpPr>
          <p:spPr bwMode="auto">
            <a:xfrm>
              <a:off x="3996" y="3053"/>
              <a:ext cx="2418"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Secret key , public key</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7" name="Oval 82">
              <a:extLst>
                <a:ext uri="{FF2B5EF4-FFF2-40B4-BE49-F238E27FC236}">
                  <a16:creationId xmlns:a16="http://schemas.microsoft.com/office/drawing/2014/main" id="{95237831-4A32-154C-3500-BA91FE6F4604}"/>
                </a:ext>
              </a:extLst>
            </p:cNvPr>
            <p:cNvSpPr>
              <a:spLocks noChangeArrowheads="1"/>
            </p:cNvSpPr>
            <p:nvPr/>
          </p:nvSpPr>
          <p:spPr bwMode="auto">
            <a:xfrm>
              <a:off x="3780" y="3780"/>
              <a:ext cx="2100" cy="645"/>
            </a:xfrm>
            <a:prstGeom prst="ellipse">
              <a:avLst/>
            </a:prstGeom>
            <a:solidFill>
              <a:srgbClr val="FFFFB9"/>
            </a:solidFill>
            <a:ln w="15">
              <a:solidFill>
                <a:srgbClr val="8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1">
              <a:extLst>
                <a:ext uri="{FF2B5EF4-FFF2-40B4-BE49-F238E27FC236}">
                  <a16:creationId xmlns:a16="http://schemas.microsoft.com/office/drawing/2014/main" id="{FCF32E6F-4549-C6E8-EC58-9E79841934FD}"/>
                </a:ext>
              </a:extLst>
            </p:cNvPr>
            <p:cNvSpPr>
              <a:spLocks noChangeArrowheads="1"/>
            </p:cNvSpPr>
            <p:nvPr/>
          </p:nvSpPr>
          <p:spPr bwMode="auto">
            <a:xfrm>
              <a:off x="4118" y="3949"/>
              <a:ext cx="1653"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Request for file</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9" name="Oval 80">
              <a:extLst>
                <a:ext uri="{FF2B5EF4-FFF2-40B4-BE49-F238E27FC236}">
                  <a16:creationId xmlns:a16="http://schemas.microsoft.com/office/drawing/2014/main" id="{53AED919-9E34-5E87-F49F-AE38C937FDFD}"/>
                </a:ext>
              </a:extLst>
            </p:cNvPr>
            <p:cNvSpPr>
              <a:spLocks noChangeArrowheads="1"/>
            </p:cNvSpPr>
            <p:nvPr/>
          </p:nvSpPr>
          <p:spPr bwMode="auto">
            <a:xfrm>
              <a:off x="3900" y="4620"/>
              <a:ext cx="1875" cy="645"/>
            </a:xfrm>
            <a:prstGeom prst="ellipse">
              <a:avLst/>
            </a:prstGeom>
            <a:solidFill>
              <a:srgbClr val="FFFFB9"/>
            </a:solidFill>
            <a:ln w="15">
              <a:solidFill>
                <a:srgbClr val="8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9">
              <a:extLst>
                <a:ext uri="{FF2B5EF4-FFF2-40B4-BE49-F238E27FC236}">
                  <a16:creationId xmlns:a16="http://schemas.microsoft.com/office/drawing/2014/main" id="{CC58419C-A847-44FE-92A0-6BE6B38003FC}"/>
                </a:ext>
              </a:extLst>
            </p:cNvPr>
            <p:cNvSpPr>
              <a:spLocks noChangeArrowheads="1"/>
            </p:cNvSpPr>
            <p:nvPr/>
          </p:nvSpPr>
          <p:spPr bwMode="auto">
            <a:xfrm>
              <a:off x="4221" y="4820"/>
              <a:ext cx="1176"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File details</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71" name="Line 78">
              <a:extLst>
                <a:ext uri="{FF2B5EF4-FFF2-40B4-BE49-F238E27FC236}">
                  <a16:creationId xmlns:a16="http://schemas.microsoft.com/office/drawing/2014/main" id="{EB9494CD-20DE-A49F-896B-CB9BC382552B}"/>
                </a:ext>
              </a:extLst>
            </p:cNvPr>
            <p:cNvSpPr>
              <a:spLocks noChangeShapeType="1"/>
            </p:cNvSpPr>
            <p:nvPr/>
          </p:nvSpPr>
          <p:spPr bwMode="auto">
            <a:xfrm flipV="1">
              <a:off x="1815" y="960"/>
              <a:ext cx="2220" cy="1140"/>
            </a:xfrm>
            <a:prstGeom prst="line">
              <a:avLst/>
            </a:prstGeom>
            <a:noFill/>
            <a:ln w="15">
              <a:solidFill>
                <a:srgbClr val="800000"/>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2" name="Freeform 77">
              <a:extLst>
                <a:ext uri="{FF2B5EF4-FFF2-40B4-BE49-F238E27FC236}">
                  <a16:creationId xmlns:a16="http://schemas.microsoft.com/office/drawing/2014/main" id="{F72B9ECB-99D4-DDEE-28CF-80920504CA0E}"/>
                </a:ext>
              </a:extLst>
            </p:cNvPr>
            <p:cNvSpPr>
              <a:spLocks/>
            </p:cNvSpPr>
            <p:nvPr/>
          </p:nvSpPr>
          <p:spPr bwMode="auto">
            <a:xfrm>
              <a:off x="3885" y="960"/>
              <a:ext cx="150" cy="120"/>
            </a:xfrm>
            <a:custGeom>
              <a:avLst/>
              <a:gdLst>
                <a:gd name="T0" fmla="*/ 45 w 150"/>
                <a:gd name="T1" fmla="*/ 120 h 120"/>
                <a:gd name="T2" fmla="*/ 150 w 150"/>
                <a:gd name="T3" fmla="*/ 0 h 120"/>
                <a:gd name="T4" fmla="*/ 0 w 150"/>
                <a:gd name="T5" fmla="*/ 0 h 120"/>
              </a:gdLst>
              <a:ahLst/>
              <a:cxnLst>
                <a:cxn ang="0">
                  <a:pos x="T0" y="T1"/>
                </a:cxn>
                <a:cxn ang="0">
                  <a:pos x="T2" y="T3"/>
                </a:cxn>
                <a:cxn ang="0">
                  <a:pos x="T4" y="T5"/>
                </a:cxn>
              </a:cxnLst>
              <a:rect l="0" t="0" r="r" b="b"/>
              <a:pathLst>
                <a:path w="150" h="120">
                  <a:moveTo>
                    <a:pt x="45" y="120"/>
                  </a:moveTo>
                  <a:lnTo>
                    <a:pt x="150" y="0"/>
                  </a:lnTo>
                  <a:lnTo>
                    <a:pt x="0" y="0"/>
                  </a:lnTo>
                </a:path>
              </a:pathLst>
            </a:custGeom>
            <a:noFill/>
            <a:ln w="15">
              <a:solidFill>
                <a:srgbClr val="8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3" name="Line 76">
              <a:extLst>
                <a:ext uri="{FF2B5EF4-FFF2-40B4-BE49-F238E27FC236}">
                  <a16:creationId xmlns:a16="http://schemas.microsoft.com/office/drawing/2014/main" id="{CFA0D6CB-206E-5A73-F646-8B003834F620}"/>
                </a:ext>
              </a:extLst>
            </p:cNvPr>
            <p:cNvSpPr>
              <a:spLocks noChangeShapeType="1"/>
            </p:cNvSpPr>
            <p:nvPr/>
          </p:nvSpPr>
          <p:spPr bwMode="auto">
            <a:xfrm flipV="1">
              <a:off x="1815" y="1785"/>
              <a:ext cx="1965" cy="510"/>
            </a:xfrm>
            <a:prstGeom prst="line">
              <a:avLst/>
            </a:prstGeom>
            <a:noFill/>
            <a:ln w="15">
              <a:solidFill>
                <a:srgbClr val="800000"/>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4" name="Freeform 75">
              <a:extLst>
                <a:ext uri="{FF2B5EF4-FFF2-40B4-BE49-F238E27FC236}">
                  <a16:creationId xmlns:a16="http://schemas.microsoft.com/office/drawing/2014/main" id="{50B3F44A-6551-A374-E708-F213AAA725A0}"/>
                </a:ext>
              </a:extLst>
            </p:cNvPr>
            <p:cNvSpPr>
              <a:spLocks/>
            </p:cNvSpPr>
            <p:nvPr/>
          </p:nvSpPr>
          <p:spPr bwMode="auto">
            <a:xfrm>
              <a:off x="3630" y="1770"/>
              <a:ext cx="150" cy="105"/>
            </a:xfrm>
            <a:custGeom>
              <a:avLst/>
              <a:gdLst>
                <a:gd name="T0" fmla="*/ 30 w 150"/>
                <a:gd name="T1" fmla="*/ 105 h 105"/>
                <a:gd name="T2" fmla="*/ 150 w 150"/>
                <a:gd name="T3" fmla="*/ 15 h 105"/>
                <a:gd name="T4" fmla="*/ 0 w 150"/>
                <a:gd name="T5" fmla="*/ 0 h 105"/>
              </a:gdLst>
              <a:ahLst/>
              <a:cxnLst>
                <a:cxn ang="0">
                  <a:pos x="T0" y="T1"/>
                </a:cxn>
                <a:cxn ang="0">
                  <a:pos x="T2" y="T3"/>
                </a:cxn>
                <a:cxn ang="0">
                  <a:pos x="T4" y="T5"/>
                </a:cxn>
              </a:cxnLst>
              <a:rect l="0" t="0" r="r" b="b"/>
              <a:pathLst>
                <a:path w="150" h="105">
                  <a:moveTo>
                    <a:pt x="30" y="105"/>
                  </a:moveTo>
                  <a:lnTo>
                    <a:pt x="150" y="15"/>
                  </a:lnTo>
                  <a:lnTo>
                    <a:pt x="0" y="0"/>
                  </a:lnTo>
                </a:path>
              </a:pathLst>
            </a:custGeom>
            <a:noFill/>
            <a:ln w="15">
              <a:solidFill>
                <a:srgbClr val="8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5" name="Line 74">
              <a:extLst>
                <a:ext uri="{FF2B5EF4-FFF2-40B4-BE49-F238E27FC236}">
                  <a16:creationId xmlns:a16="http://schemas.microsoft.com/office/drawing/2014/main" id="{BF9648B6-4422-0C29-F6FC-AA561D504288}"/>
                </a:ext>
              </a:extLst>
            </p:cNvPr>
            <p:cNvSpPr>
              <a:spLocks noChangeShapeType="1"/>
            </p:cNvSpPr>
            <p:nvPr/>
          </p:nvSpPr>
          <p:spPr bwMode="auto">
            <a:xfrm flipV="1">
              <a:off x="1815" y="2400"/>
              <a:ext cx="1965" cy="60"/>
            </a:xfrm>
            <a:prstGeom prst="line">
              <a:avLst/>
            </a:prstGeom>
            <a:noFill/>
            <a:ln w="15">
              <a:solidFill>
                <a:srgbClr val="800000"/>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6" name="Freeform 73">
              <a:extLst>
                <a:ext uri="{FF2B5EF4-FFF2-40B4-BE49-F238E27FC236}">
                  <a16:creationId xmlns:a16="http://schemas.microsoft.com/office/drawing/2014/main" id="{E8094C3E-1216-C958-F4EA-61C1752B44BB}"/>
                </a:ext>
              </a:extLst>
            </p:cNvPr>
            <p:cNvSpPr>
              <a:spLocks/>
            </p:cNvSpPr>
            <p:nvPr/>
          </p:nvSpPr>
          <p:spPr bwMode="auto">
            <a:xfrm>
              <a:off x="3630" y="2355"/>
              <a:ext cx="150" cy="105"/>
            </a:xfrm>
            <a:custGeom>
              <a:avLst/>
              <a:gdLst>
                <a:gd name="T0" fmla="*/ 0 w 150"/>
                <a:gd name="T1" fmla="*/ 105 h 105"/>
                <a:gd name="T2" fmla="*/ 150 w 150"/>
                <a:gd name="T3" fmla="*/ 45 h 105"/>
                <a:gd name="T4" fmla="*/ 0 w 150"/>
                <a:gd name="T5" fmla="*/ 0 h 105"/>
              </a:gdLst>
              <a:ahLst/>
              <a:cxnLst>
                <a:cxn ang="0">
                  <a:pos x="T0" y="T1"/>
                </a:cxn>
                <a:cxn ang="0">
                  <a:pos x="T2" y="T3"/>
                </a:cxn>
                <a:cxn ang="0">
                  <a:pos x="T4" y="T5"/>
                </a:cxn>
              </a:cxnLst>
              <a:rect l="0" t="0" r="r" b="b"/>
              <a:pathLst>
                <a:path w="150" h="105">
                  <a:moveTo>
                    <a:pt x="0" y="105"/>
                  </a:moveTo>
                  <a:lnTo>
                    <a:pt x="150" y="45"/>
                  </a:lnTo>
                  <a:lnTo>
                    <a:pt x="0" y="0"/>
                  </a:lnTo>
                </a:path>
              </a:pathLst>
            </a:custGeom>
            <a:noFill/>
            <a:ln w="15">
              <a:solidFill>
                <a:srgbClr val="8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7" name="Line 72">
              <a:extLst>
                <a:ext uri="{FF2B5EF4-FFF2-40B4-BE49-F238E27FC236}">
                  <a16:creationId xmlns:a16="http://schemas.microsoft.com/office/drawing/2014/main" id="{7A77BAC5-55C9-20BC-0CC3-A59AB4DA8AC3}"/>
                </a:ext>
              </a:extLst>
            </p:cNvPr>
            <p:cNvSpPr>
              <a:spLocks noChangeShapeType="1"/>
            </p:cNvSpPr>
            <p:nvPr/>
          </p:nvSpPr>
          <p:spPr bwMode="auto">
            <a:xfrm>
              <a:off x="1815" y="2985"/>
              <a:ext cx="2520" cy="1635"/>
            </a:xfrm>
            <a:prstGeom prst="line">
              <a:avLst/>
            </a:prstGeom>
            <a:noFill/>
            <a:ln w="15">
              <a:solidFill>
                <a:srgbClr val="800000"/>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8" name="Freeform 71">
              <a:extLst>
                <a:ext uri="{FF2B5EF4-FFF2-40B4-BE49-F238E27FC236}">
                  <a16:creationId xmlns:a16="http://schemas.microsoft.com/office/drawing/2014/main" id="{DCBB2844-6786-0681-6C82-5E8A735715E7}"/>
                </a:ext>
              </a:extLst>
            </p:cNvPr>
            <p:cNvSpPr>
              <a:spLocks/>
            </p:cNvSpPr>
            <p:nvPr/>
          </p:nvSpPr>
          <p:spPr bwMode="auto">
            <a:xfrm>
              <a:off x="4185" y="4485"/>
              <a:ext cx="150" cy="135"/>
            </a:xfrm>
            <a:custGeom>
              <a:avLst/>
              <a:gdLst>
                <a:gd name="T0" fmla="*/ 0 w 150"/>
                <a:gd name="T1" fmla="*/ 105 h 135"/>
                <a:gd name="T2" fmla="*/ 150 w 150"/>
                <a:gd name="T3" fmla="*/ 135 h 135"/>
                <a:gd name="T4" fmla="*/ 60 w 150"/>
                <a:gd name="T5" fmla="*/ 0 h 135"/>
              </a:gdLst>
              <a:ahLst/>
              <a:cxnLst>
                <a:cxn ang="0">
                  <a:pos x="T0" y="T1"/>
                </a:cxn>
                <a:cxn ang="0">
                  <a:pos x="T2" y="T3"/>
                </a:cxn>
                <a:cxn ang="0">
                  <a:pos x="T4" y="T5"/>
                </a:cxn>
              </a:cxnLst>
              <a:rect l="0" t="0" r="r" b="b"/>
              <a:pathLst>
                <a:path w="150" h="135">
                  <a:moveTo>
                    <a:pt x="0" y="105"/>
                  </a:moveTo>
                  <a:lnTo>
                    <a:pt x="150" y="135"/>
                  </a:lnTo>
                  <a:lnTo>
                    <a:pt x="60" y="0"/>
                  </a:lnTo>
                </a:path>
              </a:pathLst>
            </a:custGeom>
            <a:noFill/>
            <a:ln w="15">
              <a:solidFill>
                <a:srgbClr val="8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9" name="Line 70">
              <a:extLst>
                <a:ext uri="{FF2B5EF4-FFF2-40B4-BE49-F238E27FC236}">
                  <a16:creationId xmlns:a16="http://schemas.microsoft.com/office/drawing/2014/main" id="{15B83C88-7CD2-2E6B-A1EE-0E2D8510D38D}"/>
                </a:ext>
              </a:extLst>
            </p:cNvPr>
            <p:cNvSpPr>
              <a:spLocks noChangeShapeType="1"/>
            </p:cNvSpPr>
            <p:nvPr/>
          </p:nvSpPr>
          <p:spPr bwMode="auto">
            <a:xfrm>
              <a:off x="1815" y="2640"/>
              <a:ext cx="2025" cy="375"/>
            </a:xfrm>
            <a:prstGeom prst="line">
              <a:avLst/>
            </a:prstGeom>
            <a:noFill/>
            <a:ln w="15">
              <a:solidFill>
                <a:srgbClr val="800000"/>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0" name="Freeform 69">
              <a:extLst>
                <a:ext uri="{FF2B5EF4-FFF2-40B4-BE49-F238E27FC236}">
                  <a16:creationId xmlns:a16="http://schemas.microsoft.com/office/drawing/2014/main" id="{CAD01B61-E688-C102-84BC-4A639CCD504B}"/>
                </a:ext>
              </a:extLst>
            </p:cNvPr>
            <p:cNvSpPr>
              <a:spLocks/>
            </p:cNvSpPr>
            <p:nvPr/>
          </p:nvSpPr>
          <p:spPr bwMode="auto">
            <a:xfrm>
              <a:off x="3690" y="2940"/>
              <a:ext cx="150" cy="105"/>
            </a:xfrm>
            <a:custGeom>
              <a:avLst/>
              <a:gdLst>
                <a:gd name="T0" fmla="*/ 0 w 150"/>
                <a:gd name="T1" fmla="*/ 105 h 105"/>
                <a:gd name="T2" fmla="*/ 150 w 150"/>
                <a:gd name="T3" fmla="*/ 75 h 105"/>
                <a:gd name="T4" fmla="*/ 15 w 150"/>
                <a:gd name="T5" fmla="*/ 0 h 105"/>
              </a:gdLst>
              <a:ahLst/>
              <a:cxnLst>
                <a:cxn ang="0">
                  <a:pos x="T0" y="T1"/>
                </a:cxn>
                <a:cxn ang="0">
                  <a:pos x="T2" y="T3"/>
                </a:cxn>
                <a:cxn ang="0">
                  <a:pos x="T4" y="T5"/>
                </a:cxn>
              </a:cxnLst>
              <a:rect l="0" t="0" r="r" b="b"/>
              <a:pathLst>
                <a:path w="150" h="105">
                  <a:moveTo>
                    <a:pt x="0" y="105"/>
                  </a:moveTo>
                  <a:lnTo>
                    <a:pt x="150" y="75"/>
                  </a:lnTo>
                  <a:lnTo>
                    <a:pt x="15" y="0"/>
                  </a:lnTo>
                </a:path>
              </a:pathLst>
            </a:custGeom>
            <a:noFill/>
            <a:ln w="15">
              <a:solidFill>
                <a:srgbClr val="8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1" name="Line 68">
              <a:extLst>
                <a:ext uri="{FF2B5EF4-FFF2-40B4-BE49-F238E27FC236}">
                  <a16:creationId xmlns:a16="http://schemas.microsoft.com/office/drawing/2014/main" id="{9618A7D0-96D7-556F-A35C-8C945266ECF6}"/>
                </a:ext>
              </a:extLst>
            </p:cNvPr>
            <p:cNvSpPr>
              <a:spLocks noChangeShapeType="1"/>
            </p:cNvSpPr>
            <p:nvPr/>
          </p:nvSpPr>
          <p:spPr bwMode="auto">
            <a:xfrm>
              <a:off x="1815" y="2985"/>
              <a:ext cx="2520" cy="1635"/>
            </a:xfrm>
            <a:prstGeom prst="line">
              <a:avLst/>
            </a:prstGeom>
            <a:noFill/>
            <a:ln w="15">
              <a:solidFill>
                <a:srgbClr val="800000"/>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2" name="Freeform 67">
              <a:extLst>
                <a:ext uri="{FF2B5EF4-FFF2-40B4-BE49-F238E27FC236}">
                  <a16:creationId xmlns:a16="http://schemas.microsoft.com/office/drawing/2014/main" id="{331B1FCF-9E32-4529-9BD2-674886AED1F0}"/>
                </a:ext>
              </a:extLst>
            </p:cNvPr>
            <p:cNvSpPr>
              <a:spLocks/>
            </p:cNvSpPr>
            <p:nvPr/>
          </p:nvSpPr>
          <p:spPr bwMode="auto">
            <a:xfrm>
              <a:off x="4185" y="4485"/>
              <a:ext cx="150" cy="135"/>
            </a:xfrm>
            <a:custGeom>
              <a:avLst/>
              <a:gdLst>
                <a:gd name="T0" fmla="*/ 0 w 150"/>
                <a:gd name="T1" fmla="*/ 105 h 135"/>
                <a:gd name="T2" fmla="*/ 150 w 150"/>
                <a:gd name="T3" fmla="*/ 135 h 135"/>
                <a:gd name="T4" fmla="*/ 60 w 150"/>
                <a:gd name="T5" fmla="*/ 0 h 135"/>
              </a:gdLst>
              <a:ahLst/>
              <a:cxnLst>
                <a:cxn ang="0">
                  <a:pos x="T0" y="T1"/>
                </a:cxn>
                <a:cxn ang="0">
                  <a:pos x="T2" y="T3"/>
                </a:cxn>
                <a:cxn ang="0">
                  <a:pos x="T4" y="T5"/>
                </a:cxn>
              </a:cxnLst>
              <a:rect l="0" t="0" r="r" b="b"/>
              <a:pathLst>
                <a:path w="150" h="135">
                  <a:moveTo>
                    <a:pt x="0" y="105"/>
                  </a:moveTo>
                  <a:lnTo>
                    <a:pt x="150" y="135"/>
                  </a:lnTo>
                  <a:lnTo>
                    <a:pt x="60" y="0"/>
                  </a:lnTo>
                </a:path>
              </a:pathLst>
            </a:custGeom>
            <a:noFill/>
            <a:ln w="15">
              <a:solidFill>
                <a:srgbClr val="8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3" name="Line 66">
              <a:extLst>
                <a:ext uri="{FF2B5EF4-FFF2-40B4-BE49-F238E27FC236}">
                  <a16:creationId xmlns:a16="http://schemas.microsoft.com/office/drawing/2014/main" id="{1C8DD71C-FFE1-8307-BA8E-92DFDE71589B}"/>
                </a:ext>
              </a:extLst>
            </p:cNvPr>
            <p:cNvSpPr>
              <a:spLocks noChangeShapeType="1"/>
            </p:cNvSpPr>
            <p:nvPr/>
          </p:nvSpPr>
          <p:spPr bwMode="auto">
            <a:xfrm>
              <a:off x="1815" y="2820"/>
              <a:ext cx="2250" cy="960"/>
            </a:xfrm>
            <a:prstGeom prst="line">
              <a:avLst/>
            </a:prstGeom>
            <a:noFill/>
            <a:ln w="15">
              <a:solidFill>
                <a:srgbClr val="800000"/>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4" name="Freeform 65">
              <a:extLst>
                <a:ext uri="{FF2B5EF4-FFF2-40B4-BE49-F238E27FC236}">
                  <a16:creationId xmlns:a16="http://schemas.microsoft.com/office/drawing/2014/main" id="{8F857909-F814-FFE7-902B-A92D097C961E}"/>
                </a:ext>
              </a:extLst>
            </p:cNvPr>
            <p:cNvSpPr>
              <a:spLocks/>
            </p:cNvSpPr>
            <p:nvPr/>
          </p:nvSpPr>
          <p:spPr bwMode="auto">
            <a:xfrm>
              <a:off x="3915" y="3675"/>
              <a:ext cx="150" cy="105"/>
            </a:xfrm>
            <a:custGeom>
              <a:avLst/>
              <a:gdLst>
                <a:gd name="T0" fmla="*/ 0 w 150"/>
                <a:gd name="T1" fmla="*/ 105 h 105"/>
                <a:gd name="T2" fmla="*/ 150 w 150"/>
                <a:gd name="T3" fmla="*/ 105 h 105"/>
                <a:gd name="T4" fmla="*/ 45 w 150"/>
                <a:gd name="T5" fmla="*/ 0 h 105"/>
              </a:gdLst>
              <a:ahLst/>
              <a:cxnLst>
                <a:cxn ang="0">
                  <a:pos x="T0" y="T1"/>
                </a:cxn>
                <a:cxn ang="0">
                  <a:pos x="T2" y="T3"/>
                </a:cxn>
                <a:cxn ang="0">
                  <a:pos x="T4" y="T5"/>
                </a:cxn>
              </a:cxnLst>
              <a:rect l="0" t="0" r="r" b="b"/>
              <a:pathLst>
                <a:path w="150" h="105">
                  <a:moveTo>
                    <a:pt x="0" y="105"/>
                  </a:moveTo>
                  <a:lnTo>
                    <a:pt x="150" y="105"/>
                  </a:lnTo>
                  <a:lnTo>
                    <a:pt x="45" y="0"/>
                  </a:lnTo>
                </a:path>
              </a:pathLst>
            </a:custGeom>
            <a:noFill/>
            <a:ln w="15">
              <a:solidFill>
                <a:srgbClr val="8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5" name="Oval 64">
              <a:extLst>
                <a:ext uri="{FF2B5EF4-FFF2-40B4-BE49-F238E27FC236}">
                  <a16:creationId xmlns:a16="http://schemas.microsoft.com/office/drawing/2014/main" id="{11D01F07-DD6A-7547-A11A-366EA4F12DE5}"/>
                </a:ext>
              </a:extLst>
            </p:cNvPr>
            <p:cNvSpPr>
              <a:spLocks noChangeArrowheads="1"/>
            </p:cNvSpPr>
            <p:nvPr/>
          </p:nvSpPr>
          <p:spPr bwMode="auto">
            <a:xfrm>
              <a:off x="3791" y="6544"/>
              <a:ext cx="2055" cy="735"/>
            </a:xfrm>
            <a:prstGeom prst="ellipse">
              <a:avLst/>
            </a:prstGeom>
            <a:solidFill>
              <a:srgbClr val="FFFFB9"/>
            </a:solidFill>
            <a:ln w="15">
              <a:solidFill>
                <a:srgbClr val="800000"/>
              </a:solidFill>
              <a:round/>
              <a:headEnd/>
              <a:tailEnd/>
            </a:ln>
          </p:spPr>
          <p:txBody>
            <a:bodyPr vert="horz" wrap="square" lIns="91440" tIns="45720" rIns="91440" bIns="45720" numCol="1" anchor="t" anchorCtr="0" compatLnSpc="1">
              <a:prstTxWarp prst="textNoShape">
                <a:avLst/>
              </a:prstTxWarp>
            </a:bodyPr>
            <a:lstStyle/>
            <a:p>
              <a:pPr lvl="0" algn="ctr" defTabSz="914400" eaLnBrk="0" fontAlgn="base" hangingPunct="0">
                <a:spcBef>
                  <a:spcPct val="0"/>
                </a:spcBef>
                <a:spcAft>
                  <a:spcPct val="0"/>
                </a:spcAft>
              </a:pPr>
              <a:r>
                <a:rPr lang="en-US" altLang="en-US" sz="12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download</a:t>
              </a:r>
              <a:r>
                <a:rPr kumimoji="0" lang="en-US" altLang="en-US" sz="800" b="1" i="0" u="none" strike="noStrike" cap="none" normalizeH="0" baseline="0" dirty="0">
                  <a:ln>
                    <a:noFill/>
                  </a:ln>
                  <a:solidFill>
                    <a:srgbClr val="000000"/>
                  </a:solidFill>
                  <a:effectLst/>
                  <a:latin typeface="Tahoma" panose="020B0604030504040204" pitchFamily="34" charset="0"/>
                  <a:ea typeface="Times New Roman" panose="02020603050405020304" pitchFamily="18" charset="0"/>
                  <a:cs typeface="Tahoma" panose="020B0604030504040204" pitchFamily="34" charset="0"/>
                </a:rPr>
                <a:t>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6" name="Oval 63">
              <a:extLst>
                <a:ext uri="{FF2B5EF4-FFF2-40B4-BE49-F238E27FC236}">
                  <a16:creationId xmlns:a16="http://schemas.microsoft.com/office/drawing/2014/main" id="{01717FD2-9C3D-4A0F-135A-BA3CC80DD2A1}"/>
                </a:ext>
              </a:extLst>
            </p:cNvPr>
            <p:cNvSpPr>
              <a:spLocks noChangeArrowheads="1"/>
            </p:cNvSpPr>
            <p:nvPr/>
          </p:nvSpPr>
          <p:spPr bwMode="auto">
            <a:xfrm>
              <a:off x="3874" y="5556"/>
              <a:ext cx="2055" cy="765"/>
            </a:xfrm>
            <a:prstGeom prst="ellipse">
              <a:avLst/>
            </a:prstGeom>
            <a:solidFill>
              <a:srgbClr val="FFFFB9"/>
            </a:solidFill>
            <a:ln w="15">
              <a:solidFill>
                <a:srgbClr val="8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otp</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87" name="Line 62">
              <a:extLst>
                <a:ext uri="{FF2B5EF4-FFF2-40B4-BE49-F238E27FC236}">
                  <a16:creationId xmlns:a16="http://schemas.microsoft.com/office/drawing/2014/main" id="{0EDED74B-ED2E-DC12-D0C1-67BCBA896D20}"/>
                </a:ext>
              </a:extLst>
            </p:cNvPr>
            <p:cNvSpPr>
              <a:spLocks noChangeShapeType="1"/>
            </p:cNvSpPr>
            <p:nvPr/>
          </p:nvSpPr>
          <p:spPr bwMode="auto">
            <a:xfrm>
              <a:off x="1585" y="3306"/>
              <a:ext cx="2330" cy="2428"/>
            </a:xfrm>
            <a:prstGeom prst="line">
              <a:avLst/>
            </a:prstGeom>
            <a:noFill/>
            <a:ln w="15">
              <a:solidFill>
                <a:srgbClr val="800000"/>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8" name="Line 61">
              <a:extLst>
                <a:ext uri="{FF2B5EF4-FFF2-40B4-BE49-F238E27FC236}">
                  <a16:creationId xmlns:a16="http://schemas.microsoft.com/office/drawing/2014/main" id="{42E88EE5-8B62-9690-098A-EC1A616A6DA1}"/>
                </a:ext>
              </a:extLst>
            </p:cNvPr>
            <p:cNvSpPr>
              <a:spLocks noChangeShapeType="1"/>
            </p:cNvSpPr>
            <p:nvPr/>
          </p:nvSpPr>
          <p:spPr bwMode="auto">
            <a:xfrm>
              <a:off x="1415" y="3542"/>
              <a:ext cx="2520" cy="3169"/>
            </a:xfrm>
            <a:prstGeom prst="line">
              <a:avLst/>
            </a:prstGeom>
            <a:noFill/>
            <a:ln w="15">
              <a:solidFill>
                <a:srgbClr val="800000"/>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9" name="Freeform 60">
              <a:extLst>
                <a:ext uri="{FF2B5EF4-FFF2-40B4-BE49-F238E27FC236}">
                  <a16:creationId xmlns:a16="http://schemas.microsoft.com/office/drawing/2014/main" id="{8079B443-0FF9-2A8B-6D57-DAF8CD42EAA0}"/>
                </a:ext>
              </a:extLst>
            </p:cNvPr>
            <p:cNvSpPr>
              <a:spLocks/>
            </p:cNvSpPr>
            <p:nvPr/>
          </p:nvSpPr>
          <p:spPr bwMode="auto">
            <a:xfrm rot="416648">
              <a:off x="3714" y="5564"/>
              <a:ext cx="237" cy="178"/>
            </a:xfrm>
            <a:custGeom>
              <a:avLst/>
              <a:gdLst>
                <a:gd name="T0" fmla="*/ 0 w 150"/>
                <a:gd name="T1" fmla="*/ 105 h 135"/>
                <a:gd name="T2" fmla="*/ 150 w 150"/>
                <a:gd name="T3" fmla="*/ 135 h 135"/>
                <a:gd name="T4" fmla="*/ 60 w 150"/>
                <a:gd name="T5" fmla="*/ 0 h 135"/>
              </a:gdLst>
              <a:ahLst/>
              <a:cxnLst>
                <a:cxn ang="0">
                  <a:pos x="T0" y="T1"/>
                </a:cxn>
                <a:cxn ang="0">
                  <a:pos x="T2" y="T3"/>
                </a:cxn>
                <a:cxn ang="0">
                  <a:pos x="T4" y="T5"/>
                </a:cxn>
              </a:cxnLst>
              <a:rect l="0" t="0" r="r" b="b"/>
              <a:pathLst>
                <a:path w="150" h="135">
                  <a:moveTo>
                    <a:pt x="0" y="105"/>
                  </a:moveTo>
                  <a:lnTo>
                    <a:pt x="150" y="135"/>
                  </a:lnTo>
                  <a:lnTo>
                    <a:pt x="60" y="0"/>
                  </a:lnTo>
                </a:path>
              </a:pathLst>
            </a:custGeom>
            <a:noFill/>
            <a:ln w="15">
              <a:solidFill>
                <a:srgbClr val="8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0" name="Freeform 59">
              <a:extLst>
                <a:ext uri="{FF2B5EF4-FFF2-40B4-BE49-F238E27FC236}">
                  <a16:creationId xmlns:a16="http://schemas.microsoft.com/office/drawing/2014/main" id="{0163CD43-6C8F-CFC9-8393-089A1ED42643}"/>
                </a:ext>
              </a:extLst>
            </p:cNvPr>
            <p:cNvSpPr>
              <a:spLocks/>
            </p:cNvSpPr>
            <p:nvPr/>
          </p:nvSpPr>
          <p:spPr bwMode="auto">
            <a:xfrm rot="14913458" flipH="1">
              <a:off x="3622" y="6442"/>
              <a:ext cx="289" cy="238"/>
            </a:xfrm>
            <a:custGeom>
              <a:avLst/>
              <a:gdLst>
                <a:gd name="T0" fmla="*/ 0 w 150"/>
                <a:gd name="T1" fmla="*/ 105 h 135"/>
                <a:gd name="T2" fmla="*/ 150 w 150"/>
                <a:gd name="T3" fmla="*/ 135 h 135"/>
                <a:gd name="T4" fmla="*/ 60 w 150"/>
                <a:gd name="T5" fmla="*/ 0 h 135"/>
              </a:gdLst>
              <a:ahLst/>
              <a:cxnLst>
                <a:cxn ang="0">
                  <a:pos x="T0" y="T1"/>
                </a:cxn>
                <a:cxn ang="0">
                  <a:pos x="T2" y="T3"/>
                </a:cxn>
                <a:cxn ang="0">
                  <a:pos x="T4" y="T5"/>
                </a:cxn>
              </a:cxnLst>
              <a:rect l="0" t="0" r="r" b="b"/>
              <a:pathLst>
                <a:path w="150" h="135">
                  <a:moveTo>
                    <a:pt x="0" y="105"/>
                  </a:moveTo>
                  <a:lnTo>
                    <a:pt x="150" y="135"/>
                  </a:lnTo>
                  <a:lnTo>
                    <a:pt x="60" y="0"/>
                  </a:lnTo>
                </a:path>
              </a:pathLst>
            </a:custGeom>
            <a:noFill/>
            <a:ln w="15">
              <a:solidFill>
                <a:srgbClr val="8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pSp>
      <p:grpSp>
        <p:nvGrpSpPr>
          <p:cNvPr id="133" name="Group 1">
            <a:extLst>
              <a:ext uri="{FF2B5EF4-FFF2-40B4-BE49-F238E27FC236}">
                <a16:creationId xmlns:a16="http://schemas.microsoft.com/office/drawing/2014/main" id="{8EBA2DAE-A067-1719-DEE4-C8E241902B29}"/>
              </a:ext>
            </a:extLst>
          </p:cNvPr>
          <p:cNvGrpSpPr>
            <a:grpSpLocks noChangeAspect="1"/>
          </p:cNvGrpSpPr>
          <p:nvPr/>
        </p:nvGrpSpPr>
        <p:grpSpPr bwMode="auto">
          <a:xfrm>
            <a:off x="4351708" y="4154041"/>
            <a:ext cx="3472892" cy="2317761"/>
            <a:chOff x="784" y="300"/>
            <a:chExt cx="4736" cy="3161"/>
          </a:xfrm>
        </p:grpSpPr>
        <p:sp>
          <p:nvSpPr>
            <p:cNvPr id="134" name="Oval 24">
              <a:extLst>
                <a:ext uri="{FF2B5EF4-FFF2-40B4-BE49-F238E27FC236}">
                  <a16:creationId xmlns:a16="http://schemas.microsoft.com/office/drawing/2014/main" id="{4BA3C677-8A5A-4002-9797-81945EB22E2B}"/>
                </a:ext>
              </a:extLst>
            </p:cNvPr>
            <p:cNvSpPr>
              <a:spLocks noChangeArrowheads="1"/>
            </p:cNvSpPr>
            <p:nvPr/>
          </p:nvSpPr>
          <p:spPr bwMode="auto">
            <a:xfrm>
              <a:off x="930" y="735"/>
              <a:ext cx="240" cy="240"/>
            </a:xfrm>
            <a:prstGeom prst="ellipse">
              <a:avLst/>
            </a:prstGeom>
            <a:solidFill>
              <a:srgbClr val="FFFFB9"/>
            </a:solidFill>
            <a:ln w="15">
              <a:solidFill>
                <a:srgbClr val="800000"/>
              </a:solid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135" name="Line 23">
              <a:extLst>
                <a:ext uri="{FF2B5EF4-FFF2-40B4-BE49-F238E27FC236}">
                  <a16:creationId xmlns:a16="http://schemas.microsoft.com/office/drawing/2014/main" id="{E7365057-7AFA-3D78-E9DA-7196FA2BB903}"/>
                </a:ext>
              </a:extLst>
            </p:cNvPr>
            <p:cNvSpPr>
              <a:spLocks noChangeShapeType="1"/>
            </p:cNvSpPr>
            <p:nvPr/>
          </p:nvSpPr>
          <p:spPr bwMode="auto">
            <a:xfrm>
              <a:off x="1050" y="990"/>
              <a:ext cx="1" cy="255"/>
            </a:xfrm>
            <a:prstGeom prst="line">
              <a:avLst/>
            </a:prstGeom>
            <a:noFill/>
            <a:ln w="15">
              <a:solidFill>
                <a:srgbClr val="8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36" name="Line 22">
              <a:extLst>
                <a:ext uri="{FF2B5EF4-FFF2-40B4-BE49-F238E27FC236}">
                  <a16:creationId xmlns:a16="http://schemas.microsoft.com/office/drawing/2014/main" id="{8606D575-4E65-7FBA-5B9A-5330FA84BBF9}"/>
                </a:ext>
              </a:extLst>
            </p:cNvPr>
            <p:cNvSpPr>
              <a:spLocks noChangeShapeType="1"/>
            </p:cNvSpPr>
            <p:nvPr/>
          </p:nvSpPr>
          <p:spPr bwMode="auto">
            <a:xfrm>
              <a:off x="915" y="1080"/>
              <a:ext cx="285" cy="1"/>
            </a:xfrm>
            <a:prstGeom prst="line">
              <a:avLst/>
            </a:prstGeom>
            <a:noFill/>
            <a:ln w="15">
              <a:solidFill>
                <a:srgbClr val="8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37" name="Line 21">
              <a:extLst>
                <a:ext uri="{FF2B5EF4-FFF2-40B4-BE49-F238E27FC236}">
                  <a16:creationId xmlns:a16="http://schemas.microsoft.com/office/drawing/2014/main" id="{729F2C74-B769-5557-0A13-A3E16537E01D}"/>
                </a:ext>
              </a:extLst>
            </p:cNvPr>
            <p:cNvSpPr>
              <a:spLocks noChangeShapeType="1"/>
            </p:cNvSpPr>
            <p:nvPr/>
          </p:nvSpPr>
          <p:spPr bwMode="auto">
            <a:xfrm flipH="1">
              <a:off x="870" y="1245"/>
              <a:ext cx="180" cy="270"/>
            </a:xfrm>
            <a:prstGeom prst="line">
              <a:avLst/>
            </a:prstGeom>
            <a:noFill/>
            <a:ln w="15">
              <a:solidFill>
                <a:srgbClr val="8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38" name="Line 20">
              <a:extLst>
                <a:ext uri="{FF2B5EF4-FFF2-40B4-BE49-F238E27FC236}">
                  <a16:creationId xmlns:a16="http://schemas.microsoft.com/office/drawing/2014/main" id="{7E0695A8-28AE-D173-7FD3-D91C57CCF573}"/>
                </a:ext>
              </a:extLst>
            </p:cNvPr>
            <p:cNvSpPr>
              <a:spLocks noChangeShapeType="1"/>
            </p:cNvSpPr>
            <p:nvPr/>
          </p:nvSpPr>
          <p:spPr bwMode="auto">
            <a:xfrm>
              <a:off x="1050" y="1245"/>
              <a:ext cx="195" cy="270"/>
            </a:xfrm>
            <a:prstGeom prst="line">
              <a:avLst/>
            </a:prstGeom>
            <a:noFill/>
            <a:ln w="15">
              <a:solidFill>
                <a:srgbClr val="8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39" name="Rectangle 19">
              <a:extLst>
                <a:ext uri="{FF2B5EF4-FFF2-40B4-BE49-F238E27FC236}">
                  <a16:creationId xmlns:a16="http://schemas.microsoft.com/office/drawing/2014/main" id="{4A89229B-0966-BCD6-476E-DAE36E56C0A1}"/>
                </a:ext>
              </a:extLst>
            </p:cNvPr>
            <p:cNvSpPr>
              <a:spLocks noChangeArrowheads="1"/>
            </p:cNvSpPr>
            <p:nvPr/>
          </p:nvSpPr>
          <p:spPr bwMode="auto">
            <a:xfrm>
              <a:off x="784" y="1665"/>
              <a:ext cx="54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7030A0"/>
                  </a:solidFill>
                  <a:effectLst/>
                  <a:latin typeface="Times New Roman" panose="02020603050405020304" pitchFamily="18" charset="0"/>
                  <a:ea typeface="Times New Roman" panose="02020603050405020304" pitchFamily="18" charset="0"/>
                  <a:cs typeface="Times New Roman" panose="02020603050405020304" pitchFamily="18" charset="0"/>
                </a:rPr>
                <a:t>Cloud</a:t>
              </a:r>
              <a:endParaRPr kumimoji="0" lang="en-US" altLang="en-US" sz="12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p:txBody>
        </p:sp>
        <p:sp>
          <p:nvSpPr>
            <p:cNvPr id="140" name="Oval 18">
              <a:extLst>
                <a:ext uri="{FF2B5EF4-FFF2-40B4-BE49-F238E27FC236}">
                  <a16:creationId xmlns:a16="http://schemas.microsoft.com/office/drawing/2014/main" id="{15B741A0-E179-8816-A9B7-D183D2AB54F2}"/>
                </a:ext>
              </a:extLst>
            </p:cNvPr>
            <p:cNvSpPr>
              <a:spLocks noChangeArrowheads="1"/>
            </p:cNvSpPr>
            <p:nvPr/>
          </p:nvSpPr>
          <p:spPr bwMode="auto">
            <a:xfrm>
              <a:off x="3540" y="300"/>
              <a:ext cx="1920" cy="645"/>
            </a:xfrm>
            <a:prstGeom prst="ellipse">
              <a:avLst/>
            </a:prstGeom>
            <a:solidFill>
              <a:srgbClr val="FFFFB9"/>
            </a:solidFill>
            <a:ln w="15">
              <a:solidFill>
                <a:srgbClr val="8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17">
              <a:extLst>
                <a:ext uri="{FF2B5EF4-FFF2-40B4-BE49-F238E27FC236}">
                  <a16:creationId xmlns:a16="http://schemas.microsoft.com/office/drawing/2014/main" id="{337588D2-2C8D-DB2A-139D-952A37C4E42F}"/>
                </a:ext>
              </a:extLst>
            </p:cNvPr>
            <p:cNvSpPr>
              <a:spLocks noChangeArrowheads="1"/>
            </p:cNvSpPr>
            <p:nvPr/>
          </p:nvSpPr>
          <p:spPr bwMode="auto">
            <a:xfrm>
              <a:off x="3900" y="540"/>
              <a:ext cx="1266"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Owners  Details</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42" name="Oval 16">
              <a:extLst>
                <a:ext uri="{FF2B5EF4-FFF2-40B4-BE49-F238E27FC236}">
                  <a16:creationId xmlns:a16="http://schemas.microsoft.com/office/drawing/2014/main" id="{4EC55703-EDBF-B59E-DD88-BA331EB88B0F}"/>
                </a:ext>
              </a:extLst>
            </p:cNvPr>
            <p:cNvSpPr>
              <a:spLocks noChangeArrowheads="1"/>
            </p:cNvSpPr>
            <p:nvPr/>
          </p:nvSpPr>
          <p:spPr bwMode="auto">
            <a:xfrm>
              <a:off x="3480" y="1560"/>
              <a:ext cx="1785" cy="645"/>
            </a:xfrm>
            <a:prstGeom prst="ellipse">
              <a:avLst/>
            </a:prstGeom>
            <a:solidFill>
              <a:srgbClr val="FFFFB9"/>
            </a:solidFill>
            <a:ln w="15">
              <a:solidFill>
                <a:srgbClr val="8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15">
              <a:extLst>
                <a:ext uri="{FF2B5EF4-FFF2-40B4-BE49-F238E27FC236}">
                  <a16:creationId xmlns:a16="http://schemas.microsoft.com/office/drawing/2014/main" id="{7E1C3A33-30F2-86AE-083E-3530D6DE2273}"/>
                </a:ext>
              </a:extLst>
            </p:cNvPr>
            <p:cNvSpPr>
              <a:spLocks noChangeArrowheads="1"/>
            </p:cNvSpPr>
            <p:nvPr/>
          </p:nvSpPr>
          <p:spPr bwMode="auto">
            <a:xfrm>
              <a:off x="3840" y="1800"/>
              <a:ext cx="122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Users Details</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44" name="Line 14">
              <a:extLst>
                <a:ext uri="{FF2B5EF4-FFF2-40B4-BE49-F238E27FC236}">
                  <a16:creationId xmlns:a16="http://schemas.microsoft.com/office/drawing/2014/main" id="{27F65823-F618-4C13-4009-E5A2D30AAE06}"/>
                </a:ext>
              </a:extLst>
            </p:cNvPr>
            <p:cNvSpPr>
              <a:spLocks noChangeShapeType="1"/>
            </p:cNvSpPr>
            <p:nvPr/>
          </p:nvSpPr>
          <p:spPr bwMode="auto">
            <a:xfrm flipV="1">
              <a:off x="1815" y="810"/>
              <a:ext cx="1725" cy="330"/>
            </a:xfrm>
            <a:prstGeom prst="line">
              <a:avLst/>
            </a:prstGeom>
            <a:noFill/>
            <a:ln w="15">
              <a:solidFill>
                <a:srgbClr val="800000"/>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45" name="Freeform 13">
              <a:extLst>
                <a:ext uri="{FF2B5EF4-FFF2-40B4-BE49-F238E27FC236}">
                  <a16:creationId xmlns:a16="http://schemas.microsoft.com/office/drawing/2014/main" id="{0FAB45C7-776C-07E4-06BA-69B0434393BB}"/>
                </a:ext>
              </a:extLst>
            </p:cNvPr>
            <p:cNvSpPr>
              <a:spLocks/>
            </p:cNvSpPr>
            <p:nvPr/>
          </p:nvSpPr>
          <p:spPr bwMode="auto">
            <a:xfrm>
              <a:off x="3390" y="780"/>
              <a:ext cx="150" cy="120"/>
            </a:xfrm>
            <a:custGeom>
              <a:avLst/>
              <a:gdLst>
                <a:gd name="T0" fmla="*/ 15 w 150"/>
                <a:gd name="T1" fmla="*/ 120 h 120"/>
                <a:gd name="T2" fmla="*/ 150 w 150"/>
                <a:gd name="T3" fmla="*/ 30 h 120"/>
                <a:gd name="T4" fmla="*/ 0 w 150"/>
                <a:gd name="T5" fmla="*/ 0 h 120"/>
              </a:gdLst>
              <a:ahLst/>
              <a:cxnLst>
                <a:cxn ang="0">
                  <a:pos x="T0" y="T1"/>
                </a:cxn>
                <a:cxn ang="0">
                  <a:pos x="T2" y="T3"/>
                </a:cxn>
                <a:cxn ang="0">
                  <a:pos x="T4" y="T5"/>
                </a:cxn>
              </a:cxnLst>
              <a:rect l="0" t="0" r="r" b="b"/>
              <a:pathLst>
                <a:path w="150" h="120">
                  <a:moveTo>
                    <a:pt x="15" y="120"/>
                  </a:moveTo>
                  <a:lnTo>
                    <a:pt x="150" y="30"/>
                  </a:lnTo>
                  <a:lnTo>
                    <a:pt x="0" y="0"/>
                  </a:lnTo>
                </a:path>
              </a:pathLst>
            </a:custGeom>
            <a:noFill/>
            <a:ln w="15">
              <a:solidFill>
                <a:srgbClr val="8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46" name="Line 12">
              <a:extLst>
                <a:ext uri="{FF2B5EF4-FFF2-40B4-BE49-F238E27FC236}">
                  <a16:creationId xmlns:a16="http://schemas.microsoft.com/office/drawing/2014/main" id="{707DD04E-D8B4-D396-429B-01CFB24F2452}"/>
                </a:ext>
              </a:extLst>
            </p:cNvPr>
            <p:cNvSpPr>
              <a:spLocks noChangeShapeType="1"/>
            </p:cNvSpPr>
            <p:nvPr/>
          </p:nvSpPr>
          <p:spPr bwMode="auto">
            <a:xfrm>
              <a:off x="1815" y="1425"/>
              <a:ext cx="1665" cy="300"/>
            </a:xfrm>
            <a:prstGeom prst="line">
              <a:avLst/>
            </a:prstGeom>
            <a:noFill/>
            <a:ln w="15">
              <a:solidFill>
                <a:srgbClr val="800000"/>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47" name="Freeform 11">
              <a:extLst>
                <a:ext uri="{FF2B5EF4-FFF2-40B4-BE49-F238E27FC236}">
                  <a16:creationId xmlns:a16="http://schemas.microsoft.com/office/drawing/2014/main" id="{7C58C7EE-67AD-BA97-024A-011D75D86F64}"/>
                </a:ext>
              </a:extLst>
            </p:cNvPr>
            <p:cNvSpPr>
              <a:spLocks/>
            </p:cNvSpPr>
            <p:nvPr/>
          </p:nvSpPr>
          <p:spPr bwMode="auto">
            <a:xfrm>
              <a:off x="3330" y="1650"/>
              <a:ext cx="150" cy="105"/>
            </a:xfrm>
            <a:custGeom>
              <a:avLst/>
              <a:gdLst>
                <a:gd name="T0" fmla="*/ 0 w 150"/>
                <a:gd name="T1" fmla="*/ 105 h 105"/>
                <a:gd name="T2" fmla="*/ 150 w 150"/>
                <a:gd name="T3" fmla="*/ 75 h 105"/>
                <a:gd name="T4" fmla="*/ 15 w 150"/>
                <a:gd name="T5" fmla="*/ 0 h 105"/>
              </a:gdLst>
              <a:ahLst/>
              <a:cxnLst>
                <a:cxn ang="0">
                  <a:pos x="T0" y="T1"/>
                </a:cxn>
                <a:cxn ang="0">
                  <a:pos x="T2" y="T3"/>
                </a:cxn>
                <a:cxn ang="0">
                  <a:pos x="T4" y="T5"/>
                </a:cxn>
              </a:cxnLst>
              <a:rect l="0" t="0" r="r" b="b"/>
              <a:pathLst>
                <a:path w="150" h="105">
                  <a:moveTo>
                    <a:pt x="0" y="105"/>
                  </a:moveTo>
                  <a:lnTo>
                    <a:pt x="150" y="75"/>
                  </a:lnTo>
                  <a:lnTo>
                    <a:pt x="15" y="0"/>
                  </a:lnTo>
                </a:path>
              </a:pathLst>
            </a:custGeom>
            <a:noFill/>
            <a:ln w="15">
              <a:solidFill>
                <a:srgbClr val="8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48" name="Line 10">
              <a:extLst>
                <a:ext uri="{FF2B5EF4-FFF2-40B4-BE49-F238E27FC236}">
                  <a16:creationId xmlns:a16="http://schemas.microsoft.com/office/drawing/2014/main" id="{08E42B88-D2BA-1A0C-4121-C813C6310C5E}"/>
                </a:ext>
              </a:extLst>
            </p:cNvPr>
            <p:cNvSpPr>
              <a:spLocks noChangeShapeType="1"/>
            </p:cNvSpPr>
            <p:nvPr/>
          </p:nvSpPr>
          <p:spPr bwMode="auto">
            <a:xfrm>
              <a:off x="1665" y="1922"/>
              <a:ext cx="1665" cy="1030"/>
            </a:xfrm>
            <a:prstGeom prst="line">
              <a:avLst/>
            </a:prstGeom>
            <a:noFill/>
            <a:ln w="15">
              <a:solidFill>
                <a:srgbClr val="800000"/>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49" name="Freeform 9">
              <a:extLst>
                <a:ext uri="{FF2B5EF4-FFF2-40B4-BE49-F238E27FC236}">
                  <a16:creationId xmlns:a16="http://schemas.microsoft.com/office/drawing/2014/main" id="{75AB2F1A-05DB-A8D8-BF49-3E77FFDB0376}"/>
                </a:ext>
              </a:extLst>
            </p:cNvPr>
            <p:cNvSpPr>
              <a:spLocks/>
            </p:cNvSpPr>
            <p:nvPr/>
          </p:nvSpPr>
          <p:spPr bwMode="auto">
            <a:xfrm rot="811584">
              <a:off x="3047" y="2697"/>
              <a:ext cx="343" cy="287"/>
            </a:xfrm>
            <a:custGeom>
              <a:avLst/>
              <a:gdLst>
                <a:gd name="T0" fmla="*/ 0 w 150"/>
                <a:gd name="T1" fmla="*/ 105 h 105"/>
                <a:gd name="T2" fmla="*/ 150 w 150"/>
                <a:gd name="T3" fmla="*/ 75 h 105"/>
                <a:gd name="T4" fmla="*/ 15 w 150"/>
                <a:gd name="T5" fmla="*/ 0 h 105"/>
              </a:gdLst>
              <a:ahLst/>
              <a:cxnLst>
                <a:cxn ang="0">
                  <a:pos x="T0" y="T1"/>
                </a:cxn>
                <a:cxn ang="0">
                  <a:pos x="T2" y="T3"/>
                </a:cxn>
                <a:cxn ang="0">
                  <a:pos x="T4" y="T5"/>
                </a:cxn>
              </a:cxnLst>
              <a:rect l="0" t="0" r="r" b="b"/>
              <a:pathLst>
                <a:path w="150" h="105">
                  <a:moveTo>
                    <a:pt x="0" y="105"/>
                  </a:moveTo>
                  <a:lnTo>
                    <a:pt x="150" y="75"/>
                  </a:lnTo>
                  <a:lnTo>
                    <a:pt x="15" y="0"/>
                  </a:lnTo>
                </a:path>
              </a:pathLst>
            </a:custGeom>
            <a:noFill/>
            <a:ln w="15">
              <a:solidFill>
                <a:srgbClr val="8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50" name="Oval 4">
              <a:extLst>
                <a:ext uri="{FF2B5EF4-FFF2-40B4-BE49-F238E27FC236}">
                  <a16:creationId xmlns:a16="http://schemas.microsoft.com/office/drawing/2014/main" id="{DBCD075E-AB52-D25A-E2D6-DD43474A3FE6}"/>
                </a:ext>
              </a:extLst>
            </p:cNvPr>
            <p:cNvSpPr>
              <a:spLocks noChangeArrowheads="1"/>
            </p:cNvSpPr>
            <p:nvPr/>
          </p:nvSpPr>
          <p:spPr bwMode="auto">
            <a:xfrm>
              <a:off x="3390" y="2531"/>
              <a:ext cx="2130" cy="930"/>
            </a:xfrm>
            <a:prstGeom prst="ellipse">
              <a:avLst/>
            </a:prstGeom>
            <a:solidFill>
              <a:srgbClr val="FFFFB9"/>
            </a:solidFill>
            <a:ln w="15">
              <a:solidFill>
                <a:srgbClr val="8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View Files</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grpSp>
      <p:grpSp>
        <p:nvGrpSpPr>
          <p:cNvPr id="151" name="Group 1">
            <a:extLst>
              <a:ext uri="{FF2B5EF4-FFF2-40B4-BE49-F238E27FC236}">
                <a16:creationId xmlns:a16="http://schemas.microsoft.com/office/drawing/2014/main" id="{B366753B-396E-2C84-CEE5-933328919ACA}"/>
              </a:ext>
            </a:extLst>
          </p:cNvPr>
          <p:cNvGrpSpPr>
            <a:grpSpLocks noChangeAspect="1"/>
          </p:cNvGrpSpPr>
          <p:nvPr/>
        </p:nvGrpSpPr>
        <p:grpSpPr bwMode="auto">
          <a:xfrm>
            <a:off x="7490217" y="1774052"/>
            <a:ext cx="4637435" cy="6711188"/>
            <a:chOff x="0" y="0"/>
            <a:chExt cx="5490" cy="7945"/>
          </a:xfrm>
        </p:grpSpPr>
        <p:sp>
          <p:nvSpPr>
            <p:cNvPr id="152" name="AutoShape 23">
              <a:extLst>
                <a:ext uri="{FF2B5EF4-FFF2-40B4-BE49-F238E27FC236}">
                  <a16:creationId xmlns:a16="http://schemas.microsoft.com/office/drawing/2014/main" id="{EF1D91EA-6BBB-B181-33D5-07A1A0B5E226}"/>
                </a:ext>
              </a:extLst>
            </p:cNvPr>
            <p:cNvSpPr>
              <a:spLocks noChangeAspect="1" noChangeArrowheads="1" noTextEdit="1"/>
            </p:cNvSpPr>
            <p:nvPr/>
          </p:nvSpPr>
          <p:spPr bwMode="auto">
            <a:xfrm>
              <a:off x="0" y="0"/>
              <a:ext cx="5490" cy="794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53" name="Oval 22">
              <a:extLst>
                <a:ext uri="{FF2B5EF4-FFF2-40B4-BE49-F238E27FC236}">
                  <a16:creationId xmlns:a16="http://schemas.microsoft.com/office/drawing/2014/main" id="{CC6F6A02-E244-D574-775A-FA5195745E3E}"/>
                </a:ext>
              </a:extLst>
            </p:cNvPr>
            <p:cNvSpPr>
              <a:spLocks noChangeArrowheads="1"/>
            </p:cNvSpPr>
            <p:nvPr/>
          </p:nvSpPr>
          <p:spPr bwMode="auto">
            <a:xfrm>
              <a:off x="930" y="1446"/>
              <a:ext cx="240" cy="205"/>
            </a:xfrm>
            <a:prstGeom prst="ellipse">
              <a:avLst/>
            </a:prstGeom>
            <a:solidFill>
              <a:srgbClr val="FFFFB9"/>
            </a:solidFill>
            <a:ln w="15">
              <a:solidFill>
                <a:srgbClr val="8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54" name="Line 21">
              <a:extLst>
                <a:ext uri="{FF2B5EF4-FFF2-40B4-BE49-F238E27FC236}">
                  <a16:creationId xmlns:a16="http://schemas.microsoft.com/office/drawing/2014/main" id="{79F81560-7B89-DFE7-2281-470C1F16D6CE}"/>
                </a:ext>
              </a:extLst>
            </p:cNvPr>
            <p:cNvSpPr>
              <a:spLocks noChangeShapeType="1"/>
            </p:cNvSpPr>
            <p:nvPr/>
          </p:nvSpPr>
          <p:spPr bwMode="auto">
            <a:xfrm>
              <a:off x="1050" y="1664"/>
              <a:ext cx="1" cy="217"/>
            </a:xfrm>
            <a:prstGeom prst="line">
              <a:avLst/>
            </a:prstGeom>
            <a:noFill/>
            <a:ln w="15">
              <a:solidFill>
                <a:srgbClr val="8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55" name="Line 20">
              <a:extLst>
                <a:ext uri="{FF2B5EF4-FFF2-40B4-BE49-F238E27FC236}">
                  <a16:creationId xmlns:a16="http://schemas.microsoft.com/office/drawing/2014/main" id="{AAF8F2B5-44B7-435C-9692-99DEF1551C1F}"/>
                </a:ext>
              </a:extLst>
            </p:cNvPr>
            <p:cNvSpPr>
              <a:spLocks noChangeShapeType="1"/>
            </p:cNvSpPr>
            <p:nvPr/>
          </p:nvSpPr>
          <p:spPr bwMode="auto">
            <a:xfrm>
              <a:off x="915" y="1741"/>
              <a:ext cx="285" cy="1"/>
            </a:xfrm>
            <a:prstGeom prst="line">
              <a:avLst/>
            </a:prstGeom>
            <a:noFill/>
            <a:ln w="15">
              <a:solidFill>
                <a:srgbClr val="8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56" name="Line 19">
              <a:extLst>
                <a:ext uri="{FF2B5EF4-FFF2-40B4-BE49-F238E27FC236}">
                  <a16:creationId xmlns:a16="http://schemas.microsoft.com/office/drawing/2014/main" id="{CA8F1887-19CA-ED16-454D-11FB90806A0D}"/>
                </a:ext>
              </a:extLst>
            </p:cNvPr>
            <p:cNvSpPr>
              <a:spLocks noChangeShapeType="1"/>
            </p:cNvSpPr>
            <p:nvPr/>
          </p:nvSpPr>
          <p:spPr bwMode="auto">
            <a:xfrm flipH="1">
              <a:off x="870" y="1881"/>
              <a:ext cx="180" cy="231"/>
            </a:xfrm>
            <a:prstGeom prst="line">
              <a:avLst/>
            </a:prstGeom>
            <a:noFill/>
            <a:ln w="15">
              <a:solidFill>
                <a:srgbClr val="8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57" name="Line 18">
              <a:extLst>
                <a:ext uri="{FF2B5EF4-FFF2-40B4-BE49-F238E27FC236}">
                  <a16:creationId xmlns:a16="http://schemas.microsoft.com/office/drawing/2014/main" id="{D129A1E4-4167-E45E-8C37-DFB3439544C8}"/>
                </a:ext>
              </a:extLst>
            </p:cNvPr>
            <p:cNvSpPr>
              <a:spLocks noChangeShapeType="1"/>
            </p:cNvSpPr>
            <p:nvPr/>
          </p:nvSpPr>
          <p:spPr bwMode="auto">
            <a:xfrm>
              <a:off x="1050" y="1881"/>
              <a:ext cx="195" cy="231"/>
            </a:xfrm>
            <a:prstGeom prst="line">
              <a:avLst/>
            </a:prstGeom>
            <a:noFill/>
            <a:ln w="15">
              <a:solidFill>
                <a:srgbClr val="8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58" name="Rectangle 17">
              <a:extLst>
                <a:ext uri="{FF2B5EF4-FFF2-40B4-BE49-F238E27FC236}">
                  <a16:creationId xmlns:a16="http://schemas.microsoft.com/office/drawing/2014/main" id="{BAEA177F-2A8F-CFC5-9AA4-170E03916185}"/>
                </a:ext>
              </a:extLst>
            </p:cNvPr>
            <p:cNvSpPr>
              <a:spLocks noChangeArrowheads="1"/>
            </p:cNvSpPr>
            <p:nvPr/>
          </p:nvSpPr>
          <p:spPr bwMode="auto">
            <a:xfrm>
              <a:off x="900" y="2176"/>
              <a:ext cx="296"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7030A0"/>
                  </a:solidFill>
                  <a:effectLst/>
                  <a:latin typeface="Times New Roman" panose="02020603050405020304" pitchFamily="18" charset="0"/>
                  <a:ea typeface="Times New Roman" panose="02020603050405020304" pitchFamily="18" charset="0"/>
                  <a:cs typeface="Times New Roman" panose="02020603050405020304" pitchFamily="18" charset="0"/>
                </a:rPr>
                <a:t>KGC</a:t>
              </a:r>
              <a:endParaRPr kumimoji="0" lang="en-US" altLang="en-US" sz="1800"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endParaRPr>
            </a:p>
          </p:txBody>
        </p:sp>
        <p:sp>
          <p:nvSpPr>
            <p:cNvPr id="159" name="Oval 16">
              <a:extLst>
                <a:ext uri="{FF2B5EF4-FFF2-40B4-BE49-F238E27FC236}">
                  <a16:creationId xmlns:a16="http://schemas.microsoft.com/office/drawing/2014/main" id="{AD80DB0D-3AD8-D623-9EE9-3FA043232B38}"/>
                </a:ext>
              </a:extLst>
            </p:cNvPr>
            <p:cNvSpPr>
              <a:spLocks noChangeArrowheads="1"/>
            </p:cNvSpPr>
            <p:nvPr/>
          </p:nvSpPr>
          <p:spPr bwMode="auto">
            <a:xfrm>
              <a:off x="3068" y="256"/>
              <a:ext cx="1988" cy="665"/>
            </a:xfrm>
            <a:prstGeom prst="ellipse">
              <a:avLst/>
            </a:prstGeom>
            <a:solidFill>
              <a:srgbClr val="FFFFB9"/>
            </a:solidFill>
            <a:ln w="15">
              <a:solidFill>
                <a:srgbClr val="8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Activate </a:t>
              </a:r>
              <a:r>
                <a:rPr kumimoji="0" lang="en-US" altLang="en-US" sz="12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owner</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0" name="Rectangle 15">
              <a:extLst>
                <a:ext uri="{FF2B5EF4-FFF2-40B4-BE49-F238E27FC236}">
                  <a16:creationId xmlns:a16="http://schemas.microsoft.com/office/drawing/2014/main" id="{A8AB940F-8D91-37D2-4FA2-4D38F5DB4D1D}"/>
                </a:ext>
              </a:extLst>
            </p:cNvPr>
            <p:cNvSpPr>
              <a:spLocks noChangeArrowheads="1"/>
            </p:cNvSpPr>
            <p:nvPr/>
          </p:nvSpPr>
          <p:spPr bwMode="auto">
            <a:xfrm flipH="1">
              <a:off x="5204" y="819"/>
              <a:ext cx="286"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endParaRPr lang="en-IN"/>
            </a:p>
          </p:txBody>
        </p:sp>
        <p:sp>
          <p:nvSpPr>
            <p:cNvPr id="161" name="Rectangle 14">
              <a:extLst>
                <a:ext uri="{FF2B5EF4-FFF2-40B4-BE49-F238E27FC236}">
                  <a16:creationId xmlns:a16="http://schemas.microsoft.com/office/drawing/2014/main" id="{44A9F2EA-81A6-B2D5-0BDF-009FB87FF33D}"/>
                </a:ext>
              </a:extLst>
            </p:cNvPr>
            <p:cNvSpPr>
              <a:spLocks noChangeArrowheads="1"/>
            </p:cNvSpPr>
            <p:nvPr/>
          </p:nvSpPr>
          <p:spPr bwMode="auto">
            <a:xfrm>
              <a:off x="4050" y="2611"/>
              <a:ext cx="0"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2" name="Line 13">
              <a:extLst>
                <a:ext uri="{FF2B5EF4-FFF2-40B4-BE49-F238E27FC236}">
                  <a16:creationId xmlns:a16="http://schemas.microsoft.com/office/drawing/2014/main" id="{E6D81286-A201-D1DD-659E-5E8175792D8F}"/>
                </a:ext>
              </a:extLst>
            </p:cNvPr>
            <p:cNvSpPr>
              <a:spLocks noChangeShapeType="1"/>
            </p:cNvSpPr>
            <p:nvPr/>
          </p:nvSpPr>
          <p:spPr bwMode="auto">
            <a:xfrm flipV="1">
              <a:off x="1815" y="819"/>
              <a:ext cx="1410" cy="717"/>
            </a:xfrm>
            <a:prstGeom prst="line">
              <a:avLst/>
            </a:prstGeom>
            <a:noFill/>
            <a:ln w="15">
              <a:solidFill>
                <a:srgbClr val="800000"/>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63" name="Freeform 12">
              <a:extLst>
                <a:ext uri="{FF2B5EF4-FFF2-40B4-BE49-F238E27FC236}">
                  <a16:creationId xmlns:a16="http://schemas.microsoft.com/office/drawing/2014/main" id="{2BAE51D9-DAA2-0ABC-4B89-7978E2D47B30}"/>
                </a:ext>
              </a:extLst>
            </p:cNvPr>
            <p:cNvSpPr>
              <a:spLocks/>
            </p:cNvSpPr>
            <p:nvPr/>
          </p:nvSpPr>
          <p:spPr bwMode="auto">
            <a:xfrm>
              <a:off x="3075" y="819"/>
              <a:ext cx="150" cy="102"/>
            </a:xfrm>
            <a:custGeom>
              <a:avLst/>
              <a:gdLst>
                <a:gd name="T0" fmla="*/ 60 w 150"/>
                <a:gd name="T1" fmla="*/ 102 h 102"/>
                <a:gd name="T2" fmla="*/ 150 w 150"/>
                <a:gd name="T3" fmla="*/ 0 h 102"/>
                <a:gd name="T4" fmla="*/ 0 w 150"/>
                <a:gd name="T5" fmla="*/ 13 h 102"/>
              </a:gdLst>
              <a:ahLst/>
              <a:cxnLst>
                <a:cxn ang="0">
                  <a:pos x="T0" y="T1"/>
                </a:cxn>
                <a:cxn ang="0">
                  <a:pos x="T2" y="T3"/>
                </a:cxn>
                <a:cxn ang="0">
                  <a:pos x="T4" y="T5"/>
                </a:cxn>
              </a:cxnLst>
              <a:rect l="0" t="0" r="r" b="b"/>
              <a:pathLst>
                <a:path w="150" h="102">
                  <a:moveTo>
                    <a:pt x="60" y="102"/>
                  </a:moveTo>
                  <a:lnTo>
                    <a:pt x="150" y="0"/>
                  </a:lnTo>
                  <a:lnTo>
                    <a:pt x="0" y="13"/>
                  </a:lnTo>
                </a:path>
              </a:pathLst>
            </a:custGeom>
            <a:noFill/>
            <a:ln w="15">
              <a:solidFill>
                <a:srgbClr val="8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64" name="Line 11">
              <a:extLst>
                <a:ext uri="{FF2B5EF4-FFF2-40B4-BE49-F238E27FC236}">
                  <a16:creationId xmlns:a16="http://schemas.microsoft.com/office/drawing/2014/main" id="{1C4332E8-F38A-62D3-9142-1C348E27510F}"/>
                </a:ext>
              </a:extLst>
            </p:cNvPr>
            <p:cNvSpPr>
              <a:spLocks noChangeShapeType="1"/>
            </p:cNvSpPr>
            <p:nvPr/>
          </p:nvSpPr>
          <p:spPr bwMode="auto">
            <a:xfrm>
              <a:off x="1551" y="1695"/>
              <a:ext cx="1476" cy="340"/>
            </a:xfrm>
            <a:prstGeom prst="line">
              <a:avLst/>
            </a:prstGeom>
            <a:noFill/>
            <a:ln w="15">
              <a:solidFill>
                <a:srgbClr val="800000"/>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65" name="Freeform 10">
              <a:extLst>
                <a:ext uri="{FF2B5EF4-FFF2-40B4-BE49-F238E27FC236}">
                  <a16:creationId xmlns:a16="http://schemas.microsoft.com/office/drawing/2014/main" id="{77755E58-E910-6315-85EE-EC6E823157ED}"/>
                </a:ext>
              </a:extLst>
            </p:cNvPr>
            <p:cNvSpPr>
              <a:spLocks/>
            </p:cNvSpPr>
            <p:nvPr/>
          </p:nvSpPr>
          <p:spPr bwMode="auto">
            <a:xfrm>
              <a:off x="2912" y="1908"/>
              <a:ext cx="294" cy="231"/>
            </a:xfrm>
            <a:custGeom>
              <a:avLst/>
              <a:gdLst>
                <a:gd name="T0" fmla="*/ 0 w 150"/>
                <a:gd name="T1" fmla="*/ 90 h 90"/>
                <a:gd name="T2" fmla="*/ 150 w 150"/>
                <a:gd name="T3" fmla="*/ 77 h 90"/>
                <a:gd name="T4" fmla="*/ 30 w 150"/>
                <a:gd name="T5" fmla="*/ 0 h 90"/>
              </a:gdLst>
              <a:ahLst/>
              <a:cxnLst>
                <a:cxn ang="0">
                  <a:pos x="T0" y="T1"/>
                </a:cxn>
                <a:cxn ang="0">
                  <a:pos x="T2" y="T3"/>
                </a:cxn>
                <a:cxn ang="0">
                  <a:pos x="T4" y="T5"/>
                </a:cxn>
              </a:cxnLst>
              <a:rect l="0" t="0" r="r" b="b"/>
              <a:pathLst>
                <a:path w="150" h="90">
                  <a:moveTo>
                    <a:pt x="0" y="90"/>
                  </a:moveTo>
                  <a:lnTo>
                    <a:pt x="150" y="77"/>
                  </a:lnTo>
                  <a:lnTo>
                    <a:pt x="30" y="0"/>
                  </a:lnTo>
                </a:path>
              </a:pathLst>
            </a:custGeom>
            <a:noFill/>
            <a:ln w="15">
              <a:solidFill>
                <a:srgbClr val="8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66" name="Oval 9">
              <a:extLst>
                <a:ext uri="{FF2B5EF4-FFF2-40B4-BE49-F238E27FC236}">
                  <a16:creationId xmlns:a16="http://schemas.microsoft.com/office/drawing/2014/main" id="{697E4B1C-80A4-E530-1DE5-EE6778B1F031}"/>
                </a:ext>
              </a:extLst>
            </p:cNvPr>
            <p:cNvSpPr>
              <a:spLocks noChangeArrowheads="1"/>
            </p:cNvSpPr>
            <p:nvPr/>
          </p:nvSpPr>
          <p:spPr bwMode="auto">
            <a:xfrm>
              <a:off x="3238" y="1718"/>
              <a:ext cx="2078" cy="663"/>
            </a:xfrm>
            <a:prstGeom prst="ellipse">
              <a:avLst/>
            </a:prstGeom>
            <a:solidFill>
              <a:srgbClr val="FFFFB9"/>
            </a:solidFill>
            <a:ln w="15">
              <a:solidFill>
                <a:srgbClr val="8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Activate </a:t>
              </a:r>
              <a:r>
                <a:rPr kumimoji="0" lang="en-US" altLang="en-US" sz="12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user</a:t>
              </a:r>
              <a:endParaRPr kumimoji="0" lang="en-US" altLang="en-US" sz="105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69" name="Oval 6">
              <a:extLst>
                <a:ext uri="{FF2B5EF4-FFF2-40B4-BE49-F238E27FC236}">
                  <a16:creationId xmlns:a16="http://schemas.microsoft.com/office/drawing/2014/main" id="{6C653961-01EF-448F-C8CF-47131DC5FDFE}"/>
                </a:ext>
              </a:extLst>
            </p:cNvPr>
            <p:cNvSpPr>
              <a:spLocks noChangeArrowheads="1"/>
            </p:cNvSpPr>
            <p:nvPr/>
          </p:nvSpPr>
          <p:spPr bwMode="auto">
            <a:xfrm>
              <a:off x="3075" y="3255"/>
              <a:ext cx="2310" cy="720"/>
            </a:xfrm>
            <a:prstGeom prst="ellipse">
              <a:avLst/>
            </a:prstGeom>
            <a:solidFill>
              <a:srgbClr val="FFFFB9"/>
            </a:solidFill>
            <a:ln w="15">
              <a:solidFill>
                <a:srgbClr val="8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Send Key</a:t>
              </a: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70" name="Line 5">
              <a:extLst>
                <a:ext uri="{FF2B5EF4-FFF2-40B4-BE49-F238E27FC236}">
                  <a16:creationId xmlns:a16="http://schemas.microsoft.com/office/drawing/2014/main" id="{1D4EF677-7ED8-63CB-AA83-94D6338FBDF8}"/>
                </a:ext>
              </a:extLst>
            </p:cNvPr>
            <p:cNvSpPr>
              <a:spLocks noChangeShapeType="1"/>
            </p:cNvSpPr>
            <p:nvPr/>
          </p:nvSpPr>
          <p:spPr bwMode="auto">
            <a:xfrm>
              <a:off x="1815" y="2352"/>
              <a:ext cx="1275" cy="1068"/>
            </a:xfrm>
            <a:prstGeom prst="line">
              <a:avLst/>
            </a:prstGeom>
            <a:noFill/>
            <a:ln w="15">
              <a:solidFill>
                <a:srgbClr val="800000"/>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73" name="Freeform 2">
              <a:extLst>
                <a:ext uri="{FF2B5EF4-FFF2-40B4-BE49-F238E27FC236}">
                  <a16:creationId xmlns:a16="http://schemas.microsoft.com/office/drawing/2014/main" id="{1E9A8D3B-FD8E-6B18-0C89-51B7E93DAF76}"/>
                </a:ext>
              </a:extLst>
            </p:cNvPr>
            <p:cNvSpPr>
              <a:spLocks/>
            </p:cNvSpPr>
            <p:nvPr/>
          </p:nvSpPr>
          <p:spPr bwMode="auto">
            <a:xfrm rot="1487655">
              <a:off x="2955" y="3298"/>
              <a:ext cx="240" cy="166"/>
            </a:xfrm>
            <a:custGeom>
              <a:avLst/>
              <a:gdLst>
                <a:gd name="T0" fmla="*/ 0 w 150"/>
                <a:gd name="T1" fmla="*/ 90 h 90"/>
                <a:gd name="T2" fmla="*/ 150 w 150"/>
                <a:gd name="T3" fmla="*/ 77 h 90"/>
                <a:gd name="T4" fmla="*/ 30 w 150"/>
                <a:gd name="T5" fmla="*/ 0 h 90"/>
              </a:gdLst>
              <a:ahLst/>
              <a:cxnLst>
                <a:cxn ang="0">
                  <a:pos x="T0" y="T1"/>
                </a:cxn>
                <a:cxn ang="0">
                  <a:pos x="T2" y="T3"/>
                </a:cxn>
                <a:cxn ang="0">
                  <a:pos x="T4" y="T5"/>
                </a:cxn>
              </a:cxnLst>
              <a:rect l="0" t="0" r="r" b="b"/>
              <a:pathLst>
                <a:path w="150" h="90">
                  <a:moveTo>
                    <a:pt x="0" y="90"/>
                  </a:moveTo>
                  <a:lnTo>
                    <a:pt x="150" y="77"/>
                  </a:lnTo>
                  <a:lnTo>
                    <a:pt x="30" y="0"/>
                  </a:lnTo>
                </a:path>
              </a:pathLst>
            </a:custGeom>
            <a:noFill/>
            <a:ln w="15">
              <a:solidFill>
                <a:srgbClr val="8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grpSp>
    </p:spTree>
    <p:extLst>
      <p:ext uri="{BB962C8B-B14F-4D97-AF65-F5344CB8AC3E}">
        <p14:creationId xmlns:p14="http://schemas.microsoft.com/office/powerpoint/2010/main" val="3558442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4">
            <a:extLst>
              <a:ext uri="{FF2B5EF4-FFF2-40B4-BE49-F238E27FC236}">
                <a16:creationId xmlns:a16="http://schemas.microsoft.com/office/drawing/2014/main" id="{F3E987E5-3204-8178-AD6F-532C05AE6C9D}"/>
              </a:ext>
            </a:extLst>
          </p:cNvPr>
          <p:cNvSpPr>
            <a:spLocks noChangeArrowheads="1"/>
          </p:cNvSpPr>
          <p:nvPr/>
        </p:nvSpPr>
        <p:spPr bwMode="auto">
          <a:xfrm>
            <a:off x="7901709" y="42025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3" name="Title 1">
            <a:extLst>
              <a:ext uri="{FF2B5EF4-FFF2-40B4-BE49-F238E27FC236}">
                <a16:creationId xmlns:a16="http://schemas.microsoft.com/office/drawing/2014/main" id="{4A839BDC-D3B8-6263-6C0F-54CD96AD4FBD}"/>
              </a:ext>
            </a:extLst>
          </p:cNvPr>
          <p:cNvSpPr txBox="1">
            <a:spLocks/>
          </p:cNvSpPr>
          <p:nvPr/>
        </p:nvSpPr>
        <p:spPr>
          <a:xfrm>
            <a:off x="0" y="417921"/>
            <a:ext cx="12192000" cy="666808"/>
          </a:xfrm>
          <a:prstGeom prst="rect">
            <a:avLst/>
          </a:prstGeom>
        </p:spPr>
        <p:txBody>
          <a:bodyP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IN" b="1" cap="none" dirty="0">
                <a:solidFill>
                  <a:schemeClr val="accent6">
                    <a:lumMod val="50000"/>
                  </a:schemeClr>
                </a:solidFill>
                <a:latin typeface="Times New Roman" panose="02020603050405020304" pitchFamily="18" charset="0"/>
                <a:cs typeface="Times New Roman" panose="02020603050405020304" pitchFamily="18" charset="0"/>
              </a:rPr>
              <a:t>Class Diagrams</a:t>
            </a:r>
          </a:p>
        </p:txBody>
      </p:sp>
      <p:pic>
        <p:nvPicPr>
          <p:cNvPr id="54" name="Picture 53">
            <a:extLst>
              <a:ext uri="{FF2B5EF4-FFF2-40B4-BE49-F238E27FC236}">
                <a16:creationId xmlns:a16="http://schemas.microsoft.com/office/drawing/2014/main" id="{5249143C-3047-6EC7-1F3D-8000DC26DC72}"/>
              </a:ext>
            </a:extLst>
          </p:cNvPr>
          <p:cNvPicPr>
            <a:picLocks noChangeAspect="1"/>
          </p:cNvPicPr>
          <p:nvPr/>
        </p:nvPicPr>
        <p:blipFill>
          <a:blip r:embed="rId2"/>
          <a:srcRect/>
          <a:stretch>
            <a:fillRect/>
          </a:stretch>
        </p:blipFill>
        <p:spPr bwMode="auto">
          <a:xfrm>
            <a:off x="2502936" y="1617406"/>
            <a:ext cx="7186127" cy="4820339"/>
          </a:xfrm>
          <a:prstGeom prst="rect">
            <a:avLst/>
          </a:prstGeom>
          <a:noFill/>
          <a:ln w="9525">
            <a:noFill/>
            <a:miter lim="800000"/>
            <a:headEnd/>
            <a:tailEnd/>
          </a:ln>
        </p:spPr>
      </p:pic>
      <p:sp>
        <p:nvSpPr>
          <p:cNvPr id="55" name="Title 1">
            <a:extLst>
              <a:ext uri="{FF2B5EF4-FFF2-40B4-BE49-F238E27FC236}">
                <a16:creationId xmlns:a16="http://schemas.microsoft.com/office/drawing/2014/main" id="{55E3B7CE-5012-19B9-1E45-731DE02B892B}"/>
              </a:ext>
            </a:extLst>
          </p:cNvPr>
          <p:cNvSpPr txBox="1">
            <a:spLocks/>
          </p:cNvSpPr>
          <p:nvPr/>
        </p:nvSpPr>
        <p:spPr>
          <a:xfrm>
            <a:off x="0" y="420255"/>
            <a:ext cx="12192000" cy="666808"/>
          </a:xfrm>
          <a:prstGeom prst="rect">
            <a:avLst/>
          </a:prstGeom>
        </p:spPr>
        <p:txBody>
          <a:bodyP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IN" b="1" cap="none" dirty="0">
                <a:solidFill>
                  <a:schemeClr val="accent6">
                    <a:lumMod val="50000"/>
                  </a:schemeClr>
                </a:solidFill>
                <a:latin typeface="Times New Roman" panose="02020603050405020304" pitchFamily="18" charset="0"/>
                <a:cs typeface="Times New Roman" panose="02020603050405020304" pitchFamily="18" charset="0"/>
              </a:rPr>
              <a:t>Class Diagrams</a:t>
            </a:r>
          </a:p>
        </p:txBody>
      </p:sp>
      <p:pic>
        <p:nvPicPr>
          <p:cNvPr id="4" name="Picture 3">
            <a:extLst>
              <a:ext uri="{FF2B5EF4-FFF2-40B4-BE49-F238E27FC236}">
                <a16:creationId xmlns:a16="http://schemas.microsoft.com/office/drawing/2014/main" id="{A6AB801C-BBA2-6AEB-F74D-7619D44E83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5962" y="3203124"/>
            <a:ext cx="1476375" cy="278130"/>
          </a:xfrm>
          <a:prstGeom prst="rect">
            <a:avLst/>
          </a:prstGeom>
        </p:spPr>
      </p:pic>
      <p:pic>
        <p:nvPicPr>
          <p:cNvPr id="5" name="Picture 4">
            <a:extLst>
              <a:ext uri="{FF2B5EF4-FFF2-40B4-BE49-F238E27FC236}">
                <a16:creationId xmlns:a16="http://schemas.microsoft.com/office/drawing/2014/main" id="{73559396-1C1C-6461-1E56-55ADEDFEAE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9608" y="4075611"/>
            <a:ext cx="1622106" cy="322218"/>
          </a:xfrm>
          <a:prstGeom prst="rect">
            <a:avLst/>
          </a:prstGeom>
        </p:spPr>
      </p:pic>
    </p:spTree>
    <p:extLst>
      <p:ext uri="{BB962C8B-B14F-4D97-AF65-F5344CB8AC3E}">
        <p14:creationId xmlns:p14="http://schemas.microsoft.com/office/powerpoint/2010/main" val="3278138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1BA12-3BCD-99C7-4A92-D058EAEE9FCB}"/>
              </a:ext>
            </a:extLst>
          </p:cNvPr>
          <p:cNvSpPr txBox="1">
            <a:spLocks/>
          </p:cNvSpPr>
          <p:nvPr/>
        </p:nvSpPr>
        <p:spPr>
          <a:xfrm>
            <a:off x="0" y="321640"/>
            <a:ext cx="12192000" cy="666808"/>
          </a:xfrm>
          <a:prstGeom prst="rect">
            <a:avLst/>
          </a:prstGeom>
        </p:spPr>
        <p:txBody>
          <a:bodyP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IN" b="1" cap="none" dirty="0">
                <a:solidFill>
                  <a:schemeClr val="accent6">
                    <a:lumMod val="50000"/>
                  </a:schemeClr>
                </a:solidFill>
                <a:latin typeface="Times New Roman" panose="02020603050405020304" pitchFamily="18" charset="0"/>
                <a:cs typeface="Times New Roman" panose="02020603050405020304" pitchFamily="18" charset="0"/>
              </a:rPr>
              <a:t>Sequence Diagrams</a:t>
            </a:r>
          </a:p>
        </p:txBody>
      </p:sp>
      <p:pic>
        <p:nvPicPr>
          <p:cNvPr id="3" name="Picture 2">
            <a:extLst>
              <a:ext uri="{FF2B5EF4-FFF2-40B4-BE49-F238E27FC236}">
                <a16:creationId xmlns:a16="http://schemas.microsoft.com/office/drawing/2014/main" id="{19B03B9D-BDB3-06CF-E455-4CACD182C3DD}"/>
              </a:ext>
            </a:extLst>
          </p:cNvPr>
          <p:cNvPicPr>
            <a:picLocks noChangeAspect="1"/>
          </p:cNvPicPr>
          <p:nvPr/>
        </p:nvPicPr>
        <p:blipFill rotWithShape="1">
          <a:blip r:embed="rId2"/>
          <a:srcRect t="-14072" b="16744"/>
          <a:stretch/>
        </p:blipFill>
        <p:spPr bwMode="auto">
          <a:xfrm>
            <a:off x="2925164" y="123985"/>
            <a:ext cx="6341671" cy="6519884"/>
          </a:xfrm>
          <a:prstGeom prst="rect">
            <a:avLst/>
          </a:prstGeom>
          <a:noFill/>
          <a:ln w="9525">
            <a:noFill/>
            <a:miter lim="800000"/>
            <a:headEnd/>
            <a:tailEnd/>
          </a:ln>
        </p:spPr>
      </p:pic>
    </p:spTree>
    <p:extLst>
      <p:ext uri="{BB962C8B-B14F-4D97-AF65-F5344CB8AC3E}">
        <p14:creationId xmlns:p14="http://schemas.microsoft.com/office/powerpoint/2010/main" val="1282660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99B88-33DE-75E3-7284-8EA0B5339106}"/>
              </a:ext>
            </a:extLst>
          </p:cNvPr>
          <p:cNvSpPr txBox="1">
            <a:spLocks/>
          </p:cNvSpPr>
          <p:nvPr/>
        </p:nvSpPr>
        <p:spPr>
          <a:xfrm>
            <a:off x="0" y="321640"/>
            <a:ext cx="12192000" cy="666808"/>
          </a:xfrm>
          <a:prstGeom prst="rect">
            <a:avLst/>
          </a:prstGeom>
        </p:spPr>
        <p:txBody>
          <a:bodyP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IN" b="1" cap="none" dirty="0">
                <a:solidFill>
                  <a:schemeClr val="accent6">
                    <a:lumMod val="50000"/>
                  </a:schemeClr>
                </a:solidFill>
                <a:latin typeface="Times New Roman" panose="02020603050405020304" pitchFamily="18" charset="0"/>
                <a:cs typeface="Times New Roman" panose="02020603050405020304" pitchFamily="18" charset="0"/>
              </a:rPr>
              <a:t>Activity Diagrams</a:t>
            </a:r>
          </a:p>
        </p:txBody>
      </p:sp>
      <p:sp>
        <p:nvSpPr>
          <p:cNvPr id="4" name="Rectangle 83">
            <a:extLst>
              <a:ext uri="{FF2B5EF4-FFF2-40B4-BE49-F238E27FC236}">
                <a16:creationId xmlns:a16="http://schemas.microsoft.com/office/drawing/2014/main" id="{BF6FFB3A-D059-CD41-C2DD-EC126A564CC9}"/>
              </a:ext>
            </a:extLst>
          </p:cNvPr>
          <p:cNvSpPr>
            <a:spLocks noChangeArrowheads="1"/>
          </p:cNvSpPr>
          <p:nvPr/>
        </p:nvSpPr>
        <p:spPr bwMode="auto">
          <a:xfrm>
            <a:off x="188258" y="132677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nvGrpSpPr>
          <p:cNvPr id="5" name="Group 3">
            <a:extLst>
              <a:ext uri="{FF2B5EF4-FFF2-40B4-BE49-F238E27FC236}">
                <a16:creationId xmlns:a16="http://schemas.microsoft.com/office/drawing/2014/main" id="{DC4E6C4B-C496-DAA0-9C43-BF4399002DD4}"/>
              </a:ext>
            </a:extLst>
          </p:cNvPr>
          <p:cNvGrpSpPr>
            <a:grpSpLocks noChangeAspect="1"/>
          </p:cNvGrpSpPr>
          <p:nvPr/>
        </p:nvGrpSpPr>
        <p:grpSpPr bwMode="auto">
          <a:xfrm>
            <a:off x="3137647" y="988448"/>
            <a:ext cx="6953414" cy="5735081"/>
            <a:chOff x="0" y="0"/>
            <a:chExt cx="9360" cy="7719"/>
          </a:xfrm>
        </p:grpSpPr>
        <p:sp>
          <p:nvSpPr>
            <p:cNvPr id="6" name="AutoShape 82">
              <a:extLst>
                <a:ext uri="{FF2B5EF4-FFF2-40B4-BE49-F238E27FC236}">
                  <a16:creationId xmlns:a16="http://schemas.microsoft.com/office/drawing/2014/main" id="{0BB6D6EF-8972-EA55-C95A-D3BA4E310139}"/>
                </a:ext>
              </a:extLst>
            </p:cNvPr>
            <p:cNvSpPr>
              <a:spLocks noChangeAspect="1" noChangeArrowheads="1" noTextEdit="1"/>
            </p:cNvSpPr>
            <p:nvPr/>
          </p:nvSpPr>
          <p:spPr bwMode="auto">
            <a:xfrm>
              <a:off x="0" y="0"/>
              <a:ext cx="9360" cy="77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Oval 81">
              <a:extLst>
                <a:ext uri="{FF2B5EF4-FFF2-40B4-BE49-F238E27FC236}">
                  <a16:creationId xmlns:a16="http://schemas.microsoft.com/office/drawing/2014/main" id="{9589AF53-4B03-548E-824D-FFB2673D484B}"/>
                </a:ext>
              </a:extLst>
            </p:cNvPr>
            <p:cNvSpPr>
              <a:spLocks noChangeArrowheads="1"/>
            </p:cNvSpPr>
            <p:nvPr/>
          </p:nvSpPr>
          <p:spPr bwMode="auto">
            <a:xfrm>
              <a:off x="3508" y="274"/>
              <a:ext cx="247" cy="247"/>
            </a:xfrm>
            <a:prstGeom prst="ellipse">
              <a:avLst/>
            </a:prstGeom>
            <a:solidFill>
              <a:srgbClr val="800000"/>
            </a:solidFill>
            <a:ln w="14">
              <a:solidFill>
                <a:srgbClr val="8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8" name="AutoShape 80">
              <a:extLst>
                <a:ext uri="{FF2B5EF4-FFF2-40B4-BE49-F238E27FC236}">
                  <a16:creationId xmlns:a16="http://schemas.microsoft.com/office/drawing/2014/main" id="{AEF1ACB3-1B7A-CD7F-83A1-D03BBC3957A6}"/>
                </a:ext>
              </a:extLst>
            </p:cNvPr>
            <p:cNvSpPr>
              <a:spLocks noChangeArrowheads="1"/>
            </p:cNvSpPr>
            <p:nvPr/>
          </p:nvSpPr>
          <p:spPr bwMode="auto">
            <a:xfrm>
              <a:off x="274" y="1042"/>
              <a:ext cx="1206" cy="521"/>
            </a:xfrm>
            <a:prstGeom prst="roundRect">
              <a:avLst>
                <a:gd name="adj" fmla="val 39472"/>
              </a:avLst>
            </a:prstGeom>
            <a:solidFill>
              <a:srgbClr val="FFFFB9"/>
            </a:solidFill>
            <a:ln w="14">
              <a:solidFill>
                <a:srgbClr val="8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9" name="Rectangle 79">
              <a:extLst>
                <a:ext uri="{FF2B5EF4-FFF2-40B4-BE49-F238E27FC236}">
                  <a16:creationId xmlns:a16="http://schemas.microsoft.com/office/drawing/2014/main" id="{78CFC35F-232D-7FCD-E46E-4DCDAFAA1317}"/>
                </a:ext>
              </a:extLst>
            </p:cNvPr>
            <p:cNvSpPr>
              <a:spLocks noChangeArrowheads="1"/>
            </p:cNvSpPr>
            <p:nvPr/>
          </p:nvSpPr>
          <p:spPr bwMode="auto">
            <a:xfrm>
              <a:off x="507" y="1097"/>
              <a:ext cx="794"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Tahoma" panose="020B0604030504040204" pitchFamily="34" charset="0"/>
                  <a:ea typeface="Times New Roman" panose="02020603050405020304" pitchFamily="18" charset="0"/>
                  <a:cs typeface="Tahoma" panose="020B0604030504040204" pitchFamily="34" charset="0"/>
                </a:rPr>
                <a:t>DataOwner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AutoShape 78">
              <a:extLst>
                <a:ext uri="{FF2B5EF4-FFF2-40B4-BE49-F238E27FC236}">
                  <a16:creationId xmlns:a16="http://schemas.microsoft.com/office/drawing/2014/main" id="{9BD78814-100B-533C-BB07-B3CBDFE3278F}"/>
                </a:ext>
              </a:extLst>
            </p:cNvPr>
            <p:cNvSpPr>
              <a:spLocks noChangeArrowheads="1"/>
            </p:cNvSpPr>
            <p:nvPr/>
          </p:nvSpPr>
          <p:spPr bwMode="auto">
            <a:xfrm>
              <a:off x="2302" y="1042"/>
              <a:ext cx="1206" cy="521"/>
            </a:xfrm>
            <a:prstGeom prst="roundRect">
              <a:avLst>
                <a:gd name="adj" fmla="val 39472"/>
              </a:avLst>
            </a:prstGeom>
            <a:solidFill>
              <a:srgbClr val="FFFFB9"/>
            </a:solidFill>
            <a:ln w="14">
              <a:solidFill>
                <a:srgbClr val="8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1" name="Rectangle 77">
              <a:extLst>
                <a:ext uri="{FF2B5EF4-FFF2-40B4-BE49-F238E27FC236}">
                  <a16:creationId xmlns:a16="http://schemas.microsoft.com/office/drawing/2014/main" id="{9BC30F7E-CA85-7EFC-5AE8-1F9A0C7972E5}"/>
                </a:ext>
              </a:extLst>
            </p:cNvPr>
            <p:cNvSpPr>
              <a:spLocks noChangeArrowheads="1"/>
            </p:cNvSpPr>
            <p:nvPr/>
          </p:nvSpPr>
          <p:spPr bwMode="auto">
            <a:xfrm>
              <a:off x="2604" y="1097"/>
              <a:ext cx="649"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Tahoma" panose="020B0604030504040204" pitchFamily="34" charset="0"/>
                  <a:ea typeface="Times New Roman" panose="02020603050405020304" pitchFamily="18" charset="0"/>
                  <a:cs typeface="Tahoma" panose="020B0604030504040204" pitchFamily="34" charset="0"/>
                </a:rPr>
                <a:t>DataUser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AutoShape 76">
              <a:extLst>
                <a:ext uri="{FF2B5EF4-FFF2-40B4-BE49-F238E27FC236}">
                  <a16:creationId xmlns:a16="http://schemas.microsoft.com/office/drawing/2014/main" id="{AEF38E75-B2B0-344D-63DC-498EE0D99FE8}"/>
                </a:ext>
              </a:extLst>
            </p:cNvPr>
            <p:cNvSpPr>
              <a:spLocks noChangeArrowheads="1"/>
            </p:cNvSpPr>
            <p:nvPr/>
          </p:nvSpPr>
          <p:spPr bwMode="auto">
            <a:xfrm>
              <a:off x="4331" y="1042"/>
              <a:ext cx="1206" cy="521"/>
            </a:xfrm>
            <a:prstGeom prst="roundRect">
              <a:avLst>
                <a:gd name="adj" fmla="val 39472"/>
              </a:avLst>
            </a:prstGeom>
            <a:solidFill>
              <a:srgbClr val="FFFFB9"/>
            </a:solidFill>
            <a:ln w="14">
              <a:solidFill>
                <a:srgbClr val="8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3" name="Rectangle 75">
              <a:extLst>
                <a:ext uri="{FF2B5EF4-FFF2-40B4-BE49-F238E27FC236}">
                  <a16:creationId xmlns:a16="http://schemas.microsoft.com/office/drawing/2014/main" id="{F7D24404-7ADB-CFF7-C255-6B6B271FA58C}"/>
                </a:ext>
              </a:extLst>
            </p:cNvPr>
            <p:cNvSpPr>
              <a:spLocks noChangeArrowheads="1"/>
            </p:cNvSpPr>
            <p:nvPr/>
          </p:nvSpPr>
          <p:spPr bwMode="auto">
            <a:xfrm>
              <a:off x="4810" y="1097"/>
              <a:ext cx="297"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Tahoma" panose="020B0604030504040204" pitchFamily="34" charset="0"/>
                  <a:ea typeface="Times New Roman" panose="02020603050405020304" pitchFamily="18" charset="0"/>
                  <a:cs typeface="Tahoma" panose="020B0604030504040204" pitchFamily="34" charset="0"/>
                </a:rPr>
                <a:t>KGC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AutoShape 74">
              <a:extLst>
                <a:ext uri="{FF2B5EF4-FFF2-40B4-BE49-F238E27FC236}">
                  <a16:creationId xmlns:a16="http://schemas.microsoft.com/office/drawing/2014/main" id="{3F35ADA1-70C3-73F6-3466-C63FEBA0CCC3}"/>
                </a:ext>
              </a:extLst>
            </p:cNvPr>
            <p:cNvSpPr>
              <a:spLocks noChangeArrowheads="1"/>
            </p:cNvSpPr>
            <p:nvPr/>
          </p:nvSpPr>
          <p:spPr bwMode="auto">
            <a:xfrm>
              <a:off x="6085" y="1042"/>
              <a:ext cx="1206" cy="521"/>
            </a:xfrm>
            <a:prstGeom prst="roundRect">
              <a:avLst>
                <a:gd name="adj" fmla="val 39472"/>
              </a:avLst>
            </a:prstGeom>
            <a:solidFill>
              <a:srgbClr val="FFFFB9"/>
            </a:solidFill>
            <a:ln w="14">
              <a:solidFill>
                <a:srgbClr val="8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Rectangle 73">
              <a:extLst>
                <a:ext uri="{FF2B5EF4-FFF2-40B4-BE49-F238E27FC236}">
                  <a16:creationId xmlns:a16="http://schemas.microsoft.com/office/drawing/2014/main" id="{41971751-8A9F-CC21-B2B2-4B12BB2F8B69}"/>
                </a:ext>
              </a:extLst>
            </p:cNvPr>
            <p:cNvSpPr>
              <a:spLocks noChangeArrowheads="1"/>
            </p:cNvSpPr>
            <p:nvPr/>
          </p:nvSpPr>
          <p:spPr bwMode="auto">
            <a:xfrm>
              <a:off x="6510" y="1097"/>
              <a:ext cx="397"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Tahoma" panose="020B0604030504040204" pitchFamily="34" charset="0"/>
                  <a:ea typeface="Times New Roman" panose="02020603050405020304" pitchFamily="18" charset="0"/>
                  <a:cs typeface="Tahoma" panose="020B0604030504040204" pitchFamily="34" charset="0"/>
                </a:rPr>
                <a:t>Cloud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Freeform 72">
              <a:extLst>
                <a:ext uri="{FF2B5EF4-FFF2-40B4-BE49-F238E27FC236}">
                  <a16:creationId xmlns:a16="http://schemas.microsoft.com/office/drawing/2014/main" id="{D321117A-4D53-ADC4-1700-A53D47B45EAD}"/>
                </a:ext>
              </a:extLst>
            </p:cNvPr>
            <p:cNvSpPr>
              <a:spLocks/>
            </p:cNvSpPr>
            <p:nvPr/>
          </p:nvSpPr>
          <p:spPr bwMode="auto">
            <a:xfrm>
              <a:off x="3454" y="2413"/>
              <a:ext cx="671" cy="836"/>
            </a:xfrm>
            <a:custGeom>
              <a:avLst/>
              <a:gdLst>
                <a:gd name="T0" fmla="*/ 0 w 671"/>
                <a:gd name="T1" fmla="*/ 425 h 836"/>
                <a:gd name="T2" fmla="*/ 342 w 671"/>
                <a:gd name="T3" fmla="*/ 0 h 836"/>
                <a:gd name="T4" fmla="*/ 671 w 671"/>
                <a:gd name="T5" fmla="*/ 425 h 836"/>
                <a:gd name="T6" fmla="*/ 342 w 671"/>
                <a:gd name="T7" fmla="*/ 836 h 836"/>
                <a:gd name="T8" fmla="*/ 0 w 671"/>
                <a:gd name="T9" fmla="*/ 425 h 836"/>
              </a:gdLst>
              <a:ahLst/>
              <a:cxnLst>
                <a:cxn ang="0">
                  <a:pos x="T0" y="T1"/>
                </a:cxn>
                <a:cxn ang="0">
                  <a:pos x="T2" y="T3"/>
                </a:cxn>
                <a:cxn ang="0">
                  <a:pos x="T4" y="T5"/>
                </a:cxn>
                <a:cxn ang="0">
                  <a:pos x="T6" y="T7"/>
                </a:cxn>
                <a:cxn ang="0">
                  <a:pos x="T8" y="T9"/>
                </a:cxn>
              </a:cxnLst>
              <a:rect l="0" t="0" r="r" b="b"/>
              <a:pathLst>
                <a:path w="671" h="836">
                  <a:moveTo>
                    <a:pt x="0" y="425"/>
                  </a:moveTo>
                  <a:lnTo>
                    <a:pt x="342" y="0"/>
                  </a:lnTo>
                  <a:lnTo>
                    <a:pt x="671" y="425"/>
                  </a:lnTo>
                  <a:lnTo>
                    <a:pt x="342" y="836"/>
                  </a:lnTo>
                  <a:lnTo>
                    <a:pt x="0" y="425"/>
                  </a:lnTo>
                  <a:close/>
                </a:path>
              </a:pathLst>
            </a:custGeom>
            <a:solidFill>
              <a:srgbClr val="FFFFB9"/>
            </a:solidFill>
            <a:ln w="14">
              <a:solidFill>
                <a:srgbClr val="8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7" name="Line 71">
              <a:extLst>
                <a:ext uri="{FF2B5EF4-FFF2-40B4-BE49-F238E27FC236}">
                  <a16:creationId xmlns:a16="http://schemas.microsoft.com/office/drawing/2014/main" id="{D518764A-7487-AC44-8D89-6B92CD8AFA0D}"/>
                </a:ext>
              </a:extLst>
            </p:cNvPr>
            <p:cNvSpPr>
              <a:spLocks noChangeShapeType="1"/>
            </p:cNvSpPr>
            <p:nvPr/>
          </p:nvSpPr>
          <p:spPr bwMode="auto">
            <a:xfrm>
              <a:off x="1398" y="1577"/>
              <a:ext cx="2056" cy="1069"/>
            </a:xfrm>
            <a:prstGeom prst="line">
              <a:avLst/>
            </a:prstGeom>
            <a:noFill/>
            <a:ln w="14">
              <a:solidFill>
                <a:srgbClr val="8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8" name="Freeform 70">
              <a:extLst>
                <a:ext uri="{FF2B5EF4-FFF2-40B4-BE49-F238E27FC236}">
                  <a16:creationId xmlns:a16="http://schemas.microsoft.com/office/drawing/2014/main" id="{298645F3-6D99-17BC-AF15-71F4FAEEAE3B}"/>
                </a:ext>
              </a:extLst>
            </p:cNvPr>
            <p:cNvSpPr>
              <a:spLocks/>
            </p:cNvSpPr>
            <p:nvPr/>
          </p:nvSpPr>
          <p:spPr bwMode="auto">
            <a:xfrm>
              <a:off x="3316" y="2536"/>
              <a:ext cx="138" cy="110"/>
            </a:xfrm>
            <a:custGeom>
              <a:avLst/>
              <a:gdLst>
                <a:gd name="T0" fmla="*/ 0 w 138"/>
                <a:gd name="T1" fmla="*/ 110 h 110"/>
                <a:gd name="T2" fmla="*/ 138 w 138"/>
                <a:gd name="T3" fmla="*/ 110 h 110"/>
                <a:gd name="T4" fmla="*/ 42 w 138"/>
                <a:gd name="T5" fmla="*/ 0 h 110"/>
              </a:gdLst>
              <a:ahLst/>
              <a:cxnLst>
                <a:cxn ang="0">
                  <a:pos x="T0" y="T1"/>
                </a:cxn>
                <a:cxn ang="0">
                  <a:pos x="T2" y="T3"/>
                </a:cxn>
                <a:cxn ang="0">
                  <a:pos x="T4" y="T5"/>
                </a:cxn>
              </a:cxnLst>
              <a:rect l="0" t="0" r="r" b="b"/>
              <a:pathLst>
                <a:path w="138" h="110">
                  <a:moveTo>
                    <a:pt x="0" y="110"/>
                  </a:moveTo>
                  <a:lnTo>
                    <a:pt x="138" y="110"/>
                  </a:lnTo>
                  <a:lnTo>
                    <a:pt x="42" y="0"/>
                  </a:lnTo>
                </a:path>
              </a:pathLst>
            </a:custGeom>
            <a:noFill/>
            <a:ln w="14">
              <a:solidFill>
                <a:srgbClr val="8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9" name="Line 69">
              <a:extLst>
                <a:ext uri="{FF2B5EF4-FFF2-40B4-BE49-F238E27FC236}">
                  <a16:creationId xmlns:a16="http://schemas.microsoft.com/office/drawing/2014/main" id="{C56FBCBB-0FBD-7EBE-F956-74A56EC6C186}"/>
                </a:ext>
              </a:extLst>
            </p:cNvPr>
            <p:cNvSpPr>
              <a:spLocks noChangeShapeType="1"/>
            </p:cNvSpPr>
            <p:nvPr/>
          </p:nvSpPr>
          <p:spPr bwMode="auto">
            <a:xfrm>
              <a:off x="3070" y="1577"/>
              <a:ext cx="479" cy="836"/>
            </a:xfrm>
            <a:prstGeom prst="line">
              <a:avLst/>
            </a:prstGeom>
            <a:noFill/>
            <a:ln w="14">
              <a:solidFill>
                <a:srgbClr val="8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0" name="Freeform 68">
              <a:extLst>
                <a:ext uri="{FF2B5EF4-FFF2-40B4-BE49-F238E27FC236}">
                  <a16:creationId xmlns:a16="http://schemas.microsoft.com/office/drawing/2014/main" id="{B7E639D3-646B-91FD-9CE5-7840A054DD56}"/>
                </a:ext>
              </a:extLst>
            </p:cNvPr>
            <p:cNvSpPr>
              <a:spLocks/>
            </p:cNvSpPr>
            <p:nvPr/>
          </p:nvSpPr>
          <p:spPr bwMode="auto">
            <a:xfrm>
              <a:off x="3440" y="2276"/>
              <a:ext cx="109" cy="137"/>
            </a:xfrm>
            <a:custGeom>
              <a:avLst/>
              <a:gdLst>
                <a:gd name="T0" fmla="*/ 0 w 109"/>
                <a:gd name="T1" fmla="*/ 55 h 137"/>
                <a:gd name="T2" fmla="*/ 109 w 109"/>
                <a:gd name="T3" fmla="*/ 137 h 137"/>
                <a:gd name="T4" fmla="*/ 96 w 109"/>
                <a:gd name="T5" fmla="*/ 0 h 137"/>
              </a:gdLst>
              <a:ahLst/>
              <a:cxnLst>
                <a:cxn ang="0">
                  <a:pos x="T0" y="T1"/>
                </a:cxn>
                <a:cxn ang="0">
                  <a:pos x="T2" y="T3"/>
                </a:cxn>
                <a:cxn ang="0">
                  <a:pos x="T4" y="T5"/>
                </a:cxn>
              </a:cxnLst>
              <a:rect l="0" t="0" r="r" b="b"/>
              <a:pathLst>
                <a:path w="109" h="137">
                  <a:moveTo>
                    <a:pt x="0" y="55"/>
                  </a:moveTo>
                  <a:lnTo>
                    <a:pt x="109" y="137"/>
                  </a:lnTo>
                  <a:lnTo>
                    <a:pt x="96" y="0"/>
                  </a:lnTo>
                </a:path>
              </a:pathLst>
            </a:custGeom>
            <a:noFill/>
            <a:ln w="14">
              <a:solidFill>
                <a:srgbClr val="8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1" name="Line 67">
              <a:extLst>
                <a:ext uri="{FF2B5EF4-FFF2-40B4-BE49-F238E27FC236}">
                  <a16:creationId xmlns:a16="http://schemas.microsoft.com/office/drawing/2014/main" id="{8018A2AF-B369-E662-8AA5-055D368A9560}"/>
                </a:ext>
              </a:extLst>
            </p:cNvPr>
            <p:cNvSpPr>
              <a:spLocks noChangeShapeType="1"/>
            </p:cNvSpPr>
            <p:nvPr/>
          </p:nvSpPr>
          <p:spPr bwMode="auto">
            <a:xfrm flipH="1">
              <a:off x="4098" y="1577"/>
              <a:ext cx="630" cy="836"/>
            </a:xfrm>
            <a:prstGeom prst="line">
              <a:avLst/>
            </a:prstGeom>
            <a:noFill/>
            <a:ln w="14">
              <a:solidFill>
                <a:srgbClr val="8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2" name="Freeform 66">
              <a:extLst>
                <a:ext uri="{FF2B5EF4-FFF2-40B4-BE49-F238E27FC236}">
                  <a16:creationId xmlns:a16="http://schemas.microsoft.com/office/drawing/2014/main" id="{70F9D386-5625-2FBE-0F52-68FD5374BCAE}"/>
                </a:ext>
              </a:extLst>
            </p:cNvPr>
            <p:cNvSpPr>
              <a:spLocks/>
            </p:cNvSpPr>
            <p:nvPr/>
          </p:nvSpPr>
          <p:spPr bwMode="auto">
            <a:xfrm>
              <a:off x="4098" y="2276"/>
              <a:ext cx="123" cy="137"/>
            </a:xfrm>
            <a:custGeom>
              <a:avLst/>
              <a:gdLst>
                <a:gd name="T0" fmla="*/ 27 w 123"/>
                <a:gd name="T1" fmla="*/ 0 h 137"/>
                <a:gd name="T2" fmla="*/ 0 w 123"/>
                <a:gd name="T3" fmla="*/ 137 h 137"/>
                <a:gd name="T4" fmla="*/ 123 w 123"/>
                <a:gd name="T5" fmla="*/ 69 h 137"/>
              </a:gdLst>
              <a:ahLst/>
              <a:cxnLst>
                <a:cxn ang="0">
                  <a:pos x="T0" y="T1"/>
                </a:cxn>
                <a:cxn ang="0">
                  <a:pos x="T2" y="T3"/>
                </a:cxn>
                <a:cxn ang="0">
                  <a:pos x="T4" y="T5"/>
                </a:cxn>
              </a:cxnLst>
              <a:rect l="0" t="0" r="r" b="b"/>
              <a:pathLst>
                <a:path w="123" h="137">
                  <a:moveTo>
                    <a:pt x="27" y="0"/>
                  </a:moveTo>
                  <a:lnTo>
                    <a:pt x="0" y="137"/>
                  </a:lnTo>
                  <a:lnTo>
                    <a:pt x="123" y="69"/>
                  </a:lnTo>
                </a:path>
              </a:pathLst>
            </a:custGeom>
            <a:noFill/>
            <a:ln w="14">
              <a:solidFill>
                <a:srgbClr val="8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3" name="Line 65">
              <a:extLst>
                <a:ext uri="{FF2B5EF4-FFF2-40B4-BE49-F238E27FC236}">
                  <a16:creationId xmlns:a16="http://schemas.microsoft.com/office/drawing/2014/main" id="{C31299EC-3D2E-3CF4-7539-D91B51B6A5D1}"/>
                </a:ext>
              </a:extLst>
            </p:cNvPr>
            <p:cNvSpPr>
              <a:spLocks noChangeShapeType="1"/>
            </p:cNvSpPr>
            <p:nvPr/>
          </p:nvSpPr>
          <p:spPr bwMode="auto">
            <a:xfrm flipH="1">
              <a:off x="4125" y="1577"/>
              <a:ext cx="2042" cy="1069"/>
            </a:xfrm>
            <a:prstGeom prst="line">
              <a:avLst/>
            </a:prstGeom>
            <a:noFill/>
            <a:ln w="14">
              <a:solidFill>
                <a:srgbClr val="8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4" name="Freeform 64">
              <a:extLst>
                <a:ext uri="{FF2B5EF4-FFF2-40B4-BE49-F238E27FC236}">
                  <a16:creationId xmlns:a16="http://schemas.microsoft.com/office/drawing/2014/main" id="{FA2C60AE-5659-8A06-8B27-FC7E2A847258}"/>
                </a:ext>
              </a:extLst>
            </p:cNvPr>
            <p:cNvSpPr>
              <a:spLocks/>
            </p:cNvSpPr>
            <p:nvPr/>
          </p:nvSpPr>
          <p:spPr bwMode="auto">
            <a:xfrm>
              <a:off x="4125" y="2536"/>
              <a:ext cx="137" cy="110"/>
            </a:xfrm>
            <a:custGeom>
              <a:avLst/>
              <a:gdLst>
                <a:gd name="T0" fmla="*/ 96 w 137"/>
                <a:gd name="T1" fmla="*/ 0 h 110"/>
                <a:gd name="T2" fmla="*/ 0 w 137"/>
                <a:gd name="T3" fmla="*/ 110 h 110"/>
                <a:gd name="T4" fmla="*/ 137 w 137"/>
                <a:gd name="T5" fmla="*/ 110 h 110"/>
              </a:gdLst>
              <a:ahLst/>
              <a:cxnLst>
                <a:cxn ang="0">
                  <a:pos x="T0" y="T1"/>
                </a:cxn>
                <a:cxn ang="0">
                  <a:pos x="T2" y="T3"/>
                </a:cxn>
                <a:cxn ang="0">
                  <a:pos x="T4" y="T5"/>
                </a:cxn>
              </a:cxnLst>
              <a:rect l="0" t="0" r="r" b="b"/>
              <a:pathLst>
                <a:path w="137" h="110">
                  <a:moveTo>
                    <a:pt x="96" y="0"/>
                  </a:moveTo>
                  <a:lnTo>
                    <a:pt x="0" y="110"/>
                  </a:lnTo>
                  <a:lnTo>
                    <a:pt x="137" y="110"/>
                  </a:lnTo>
                </a:path>
              </a:pathLst>
            </a:custGeom>
            <a:noFill/>
            <a:ln w="14">
              <a:solidFill>
                <a:srgbClr val="8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5" name="AutoShape 63">
              <a:extLst>
                <a:ext uri="{FF2B5EF4-FFF2-40B4-BE49-F238E27FC236}">
                  <a16:creationId xmlns:a16="http://schemas.microsoft.com/office/drawing/2014/main" id="{D9A2F766-FDD2-52C3-B423-3353E487D6AD}"/>
                </a:ext>
              </a:extLst>
            </p:cNvPr>
            <p:cNvSpPr>
              <a:spLocks noChangeArrowheads="1"/>
            </p:cNvSpPr>
            <p:nvPr/>
          </p:nvSpPr>
          <p:spPr bwMode="auto">
            <a:xfrm>
              <a:off x="439" y="3839"/>
              <a:ext cx="1206" cy="521"/>
            </a:xfrm>
            <a:prstGeom prst="roundRect">
              <a:avLst>
                <a:gd name="adj" fmla="val 39472"/>
              </a:avLst>
            </a:prstGeom>
            <a:solidFill>
              <a:srgbClr val="FFFFB9"/>
            </a:solidFill>
            <a:ln w="14">
              <a:solidFill>
                <a:srgbClr val="8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2">
              <a:extLst>
                <a:ext uri="{FF2B5EF4-FFF2-40B4-BE49-F238E27FC236}">
                  <a16:creationId xmlns:a16="http://schemas.microsoft.com/office/drawing/2014/main" id="{BF64DB87-BE4F-A20E-EBCB-E9E49907057E}"/>
                </a:ext>
              </a:extLst>
            </p:cNvPr>
            <p:cNvSpPr>
              <a:spLocks noChangeArrowheads="1"/>
            </p:cNvSpPr>
            <p:nvPr/>
          </p:nvSpPr>
          <p:spPr bwMode="auto">
            <a:xfrm>
              <a:off x="822" y="3894"/>
              <a:ext cx="489"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Tahoma" panose="020B0604030504040204" pitchFamily="34" charset="0"/>
                  <a:ea typeface="Times New Roman" panose="02020603050405020304" pitchFamily="18" charset="0"/>
                  <a:cs typeface="Tahoma" panose="020B0604030504040204" pitchFamily="34" charset="0"/>
                </a:rPr>
                <a:t>Upload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 name="AutoShape 61">
              <a:extLst>
                <a:ext uri="{FF2B5EF4-FFF2-40B4-BE49-F238E27FC236}">
                  <a16:creationId xmlns:a16="http://schemas.microsoft.com/office/drawing/2014/main" id="{1C93AD48-224D-024C-67A0-95C7063D8232}"/>
                </a:ext>
              </a:extLst>
            </p:cNvPr>
            <p:cNvSpPr>
              <a:spLocks noChangeArrowheads="1"/>
            </p:cNvSpPr>
            <p:nvPr/>
          </p:nvSpPr>
          <p:spPr bwMode="auto">
            <a:xfrm>
              <a:off x="548" y="4936"/>
              <a:ext cx="1206" cy="521"/>
            </a:xfrm>
            <a:prstGeom prst="roundRect">
              <a:avLst>
                <a:gd name="adj" fmla="val 39472"/>
              </a:avLst>
            </a:prstGeom>
            <a:solidFill>
              <a:srgbClr val="FFFFB9"/>
            </a:solidFill>
            <a:ln w="14">
              <a:solidFill>
                <a:srgbClr val="8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0">
              <a:extLst>
                <a:ext uri="{FF2B5EF4-FFF2-40B4-BE49-F238E27FC236}">
                  <a16:creationId xmlns:a16="http://schemas.microsoft.com/office/drawing/2014/main" id="{13B4A160-8B1F-B0E6-C3EA-F95D556CA22A}"/>
                </a:ext>
              </a:extLst>
            </p:cNvPr>
            <p:cNvSpPr>
              <a:spLocks noChangeArrowheads="1"/>
            </p:cNvSpPr>
            <p:nvPr/>
          </p:nvSpPr>
          <p:spPr bwMode="auto">
            <a:xfrm>
              <a:off x="904" y="4991"/>
              <a:ext cx="577"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Tahoma" panose="020B0604030504040204" pitchFamily="34" charset="0"/>
                  <a:ea typeface="Times New Roman" panose="02020603050405020304" pitchFamily="18" charset="0"/>
                  <a:cs typeface="Tahoma" panose="020B0604030504040204" pitchFamily="34" charset="0"/>
                </a:rPr>
                <a:t>ViewFile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 name="Line 59">
              <a:extLst>
                <a:ext uri="{FF2B5EF4-FFF2-40B4-BE49-F238E27FC236}">
                  <a16:creationId xmlns:a16="http://schemas.microsoft.com/office/drawing/2014/main" id="{AF17A5E4-B9C5-60BF-EC70-089042E918D4}"/>
                </a:ext>
              </a:extLst>
            </p:cNvPr>
            <p:cNvSpPr>
              <a:spLocks noChangeShapeType="1"/>
            </p:cNvSpPr>
            <p:nvPr/>
          </p:nvSpPr>
          <p:spPr bwMode="auto">
            <a:xfrm flipH="1">
              <a:off x="1603" y="2975"/>
              <a:ext cx="1851" cy="864"/>
            </a:xfrm>
            <a:prstGeom prst="line">
              <a:avLst/>
            </a:prstGeom>
            <a:noFill/>
            <a:ln w="14">
              <a:solidFill>
                <a:srgbClr val="8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0" name="Freeform 58">
              <a:extLst>
                <a:ext uri="{FF2B5EF4-FFF2-40B4-BE49-F238E27FC236}">
                  <a16:creationId xmlns:a16="http://schemas.microsoft.com/office/drawing/2014/main" id="{1602F368-7C4D-CD6F-E3DA-9844A4002895}"/>
                </a:ext>
              </a:extLst>
            </p:cNvPr>
            <p:cNvSpPr>
              <a:spLocks/>
            </p:cNvSpPr>
            <p:nvPr/>
          </p:nvSpPr>
          <p:spPr bwMode="auto">
            <a:xfrm>
              <a:off x="1603" y="3729"/>
              <a:ext cx="137" cy="110"/>
            </a:xfrm>
            <a:custGeom>
              <a:avLst/>
              <a:gdLst>
                <a:gd name="T0" fmla="*/ 96 w 137"/>
                <a:gd name="T1" fmla="*/ 0 h 110"/>
                <a:gd name="T2" fmla="*/ 0 w 137"/>
                <a:gd name="T3" fmla="*/ 110 h 110"/>
                <a:gd name="T4" fmla="*/ 137 w 137"/>
                <a:gd name="T5" fmla="*/ 110 h 110"/>
              </a:gdLst>
              <a:ahLst/>
              <a:cxnLst>
                <a:cxn ang="0">
                  <a:pos x="T0" y="T1"/>
                </a:cxn>
                <a:cxn ang="0">
                  <a:pos x="T2" y="T3"/>
                </a:cxn>
                <a:cxn ang="0">
                  <a:pos x="T4" y="T5"/>
                </a:cxn>
              </a:cxnLst>
              <a:rect l="0" t="0" r="r" b="b"/>
              <a:pathLst>
                <a:path w="137" h="110">
                  <a:moveTo>
                    <a:pt x="96" y="0"/>
                  </a:moveTo>
                  <a:lnTo>
                    <a:pt x="0" y="110"/>
                  </a:lnTo>
                  <a:lnTo>
                    <a:pt x="137" y="110"/>
                  </a:lnTo>
                </a:path>
              </a:pathLst>
            </a:custGeom>
            <a:noFill/>
            <a:ln w="14">
              <a:solidFill>
                <a:srgbClr val="8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1" name="Line 57">
              <a:extLst>
                <a:ext uri="{FF2B5EF4-FFF2-40B4-BE49-F238E27FC236}">
                  <a16:creationId xmlns:a16="http://schemas.microsoft.com/office/drawing/2014/main" id="{82B50057-9B5D-56E8-5794-DA2C8E84E55D}"/>
                </a:ext>
              </a:extLst>
            </p:cNvPr>
            <p:cNvSpPr>
              <a:spLocks noChangeShapeType="1"/>
            </p:cNvSpPr>
            <p:nvPr/>
          </p:nvSpPr>
          <p:spPr bwMode="auto">
            <a:xfrm>
              <a:off x="1069" y="4374"/>
              <a:ext cx="55" cy="562"/>
            </a:xfrm>
            <a:prstGeom prst="line">
              <a:avLst/>
            </a:prstGeom>
            <a:noFill/>
            <a:ln w="14">
              <a:solidFill>
                <a:srgbClr val="8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2" name="Freeform 56">
              <a:extLst>
                <a:ext uri="{FF2B5EF4-FFF2-40B4-BE49-F238E27FC236}">
                  <a16:creationId xmlns:a16="http://schemas.microsoft.com/office/drawing/2014/main" id="{90040B95-E897-7FAB-1D33-AB3D8876DB99}"/>
                </a:ext>
              </a:extLst>
            </p:cNvPr>
            <p:cNvSpPr>
              <a:spLocks/>
            </p:cNvSpPr>
            <p:nvPr/>
          </p:nvSpPr>
          <p:spPr bwMode="auto">
            <a:xfrm>
              <a:off x="1055" y="4799"/>
              <a:ext cx="110" cy="137"/>
            </a:xfrm>
            <a:custGeom>
              <a:avLst/>
              <a:gdLst>
                <a:gd name="T0" fmla="*/ 0 w 110"/>
                <a:gd name="T1" fmla="*/ 13 h 137"/>
                <a:gd name="T2" fmla="*/ 69 w 110"/>
                <a:gd name="T3" fmla="*/ 137 h 137"/>
                <a:gd name="T4" fmla="*/ 110 w 110"/>
                <a:gd name="T5" fmla="*/ 0 h 137"/>
              </a:gdLst>
              <a:ahLst/>
              <a:cxnLst>
                <a:cxn ang="0">
                  <a:pos x="T0" y="T1"/>
                </a:cxn>
                <a:cxn ang="0">
                  <a:pos x="T2" y="T3"/>
                </a:cxn>
                <a:cxn ang="0">
                  <a:pos x="T4" y="T5"/>
                </a:cxn>
              </a:cxnLst>
              <a:rect l="0" t="0" r="r" b="b"/>
              <a:pathLst>
                <a:path w="110" h="137">
                  <a:moveTo>
                    <a:pt x="0" y="13"/>
                  </a:moveTo>
                  <a:lnTo>
                    <a:pt x="69" y="137"/>
                  </a:lnTo>
                  <a:lnTo>
                    <a:pt x="110" y="0"/>
                  </a:lnTo>
                </a:path>
              </a:pathLst>
            </a:custGeom>
            <a:noFill/>
            <a:ln w="14">
              <a:solidFill>
                <a:srgbClr val="8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3" name="AutoShape 55">
              <a:extLst>
                <a:ext uri="{FF2B5EF4-FFF2-40B4-BE49-F238E27FC236}">
                  <a16:creationId xmlns:a16="http://schemas.microsoft.com/office/drawing/2014/main" id="{AE4E6756-44B7-6D9B-6749-D4776127317F}"/>
                </a:ext>
              </a:extLst>
            </p:cNvPr>
            <p:cNvSpPr>
              <a:spLocks noChangeArrowheads="1"/>
            </p:cNvSpPr>
            <p:nvPr/>
          </p:nvSpPr>
          <p:spPr bwMode="auto">
            <a:xfrm>
              <a:off x="3179" y="3839"/>
              <a:ext cx="1206" cy="521"/>
            </a:xfrm>
            <a:prstGeom prst="roundRect">
              <a:avLst>
                <a:gd name="adj" fmla="val 39472"/>
              </a:avLst>
            </a:prstGeom>
            <a:solidFill>
              <a:srgbClr val="FFFFB9"/>
            </a:solidFill>
            <a:ln w="14">
              <a:solidFill>
                <a:srgbClr val="8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54">
              <a:extLst>
                <a:ext uri="{FF2B5EF4-FFF2-40B4-BE49-F238E27FC236}">
                  <a16:creationId xmlns:a16="http://schemas.microsoft.com/office/drawing/2014/main" id="{31FFFB68-21D4-674D-1AB2-38AB69BD01E8}"/>
                </a:ext>
              </a:extLst>
            </p:cNvPr>
            <p:cNvSpPr>
              <a:spLocks noChangeArrowheads="1"/>
            </p:cNvSpPr>
            <p:nvPr/>
          </p:nvSpPr>
          <p:spPr bwMode="auto">
            <a:xfrm>
              <a:off x="3454" y="3894"/>
              <a:ext cx="719"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Tahoma" panose="020B0604030504040204" pitchFamily="34" charset="0"/>
                  <a:ea typeface="Times New Roman" panose="02020603050405020304" pitchFamily="18" charset="0"/>
                  <a:cs typeface="Tahoma" panose="020B0604030504040204" pitchFamily="34" charset="0"/>
                </a:rPr>
                <a:t>FileSearch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 name="AutoShape 53">
              <a:extLst>
                <a:ext uri="{FF2B5EF4-FFF2-40B4-BE49-F238E27FC236}">
                  <a16:creationId xmlns:a16="http://schemas.microsoft.com/office/drawing/2014/main" id="{92D16BFD-E356-6481-A416-4369D129CE18}"/>
                </a:ext>
              </a:extLst>
            </p:cNvPr>
            <p:cNvSpPr>
              <a:spLocks noChangeArrowheads="1"/>
            </p:cNvSpPr>
            <p:nvPr/>
          </p:nvSpPr>
          <p:spPr bwMode="auto">
            <a:xfrm>
              <a:off x="3179" y="4936"/>
              <a:ext cx="1563" cy="521"/>
            </a:xfrm>
            <a:prstGeom prst="roundRect">
              <a:avLst>
                <a:gd name="adj" fmla="val 50000"/>
              </a:avLst>
            </a:prstGeom>
            <a:solidFill>
              <a:srgbClr val="FFFFB9"/>
            </a:solidFill>
            <a:ln w="14">
              <a:solidFill>
                <a:srgbClr val="8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52">
              <a:extLst>
                <a:ext uri="{FF2B5EF4-FFF2-40B4-BE49-F238E27FC236}">
                  <a16:creationId xmlns:a16="http://schemas.microsoft.com/office/drawing/2014/main" id="{FCC8C570-A1EA-FCB3-FA27-52495DFB815B}"/>
                </a:ext>
              </a:extLst>
            </p:cNvPr>
            <p:cNvSpPr>
              <a:spLocks noChangeArrowheads="1"/>
            </p:cNvSpPr>
            <p:nvPr/>
          </p:nvSpPr>
          <p:spPr bwMode="auto">
            <a:xfrm>
              <a:off x="3316" y="4991"/>
              <a:ext cx="1374"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Tahoma" panose="020B0604030504040204" pitchFamily="34" charset="0"/>
                  <a:ea typeface="Times New Roman" panose="02020603050405020304" pitchFamily="18" charset="0"/>
                  <a:cs typeface="Tahoma" panose="020B0604030504040204" pitchFamily="34" charset="0"/>
                </a:rPr>
                <a:t>secretkey,publickey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7" name="Line 51">
              <a:extLst>
                <a:ext uri="{FF2B5EF4-FFF2-40B4-BE49-F238E27FC236}">
                  <a16:creationId xmlns:a16="http://schemas.microsoft.com/office/drawing/2014/main" id="{751D3AFA-3B74-7C2B-E730-01FB144C6767}"/>
                </a:ext>
              </a:extLst>
            </p:cNvPr>
            <p:cNvSpPr>
              <a:spLocks noChangeShapeType="1"/>
            </p:cNvSpPr>
            <p:nvPr/>
          </p:nvSpPr>
          <p:spPr bwMode="auto">
            <a:xfrm>
              <a:off x="3782" y="3249"/>
              <a:ext cx="1" cy="590"/>
            </a:xfrm>
            <a:prstGeom prst="line">
              <a:avLst/>
            </a:prstGeom>
            <a:noFill/>
            <a:ln w="14">
              <a:solidFill>
                <a:srgbClr val="8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8" name="Freeform 50">
              <a:extLst>
                <a:ext uri="{FF2B5EF4-FFF2-40B4-BE49-F238E27FC236}">
                  <a16:creationId xmlns:a16="http://schemas.microsoft.com/office/drawing/2014/main" id="{EA851FAB-3091-FAD9-C6B7-D9B6BB99DAD2}"/>
                </a:ext>
              </a:extLst>
            </p:cNvPr>
            <p:cNvSpPr>
              <a:spLocks/>
            </p:cNvSpPr>
            <p:nvPr/>
          </p:nvSpPr>
          <p:spPr bwMode="auto">
            <a:xfrm>
              <a:off x="3728" y="3702"/>
              <a:ext cx="109" cy="137"/>
            </a:xfrm>
            <a:custGeom>
              <a:avLst/>
              <a:gdLst>
                <a:gd name="T0" fmla="*/ 0 w 109"/>
                <a:gd name="T1" fmla="*/ 0 h 137"/>
                <a:gd name="T2" fmla="*/ 54 w 109"/>
                <a:gd name="T3" fmla="*/ 137 h 137"/>
                <a:gd name="T4" fmla="*/ 109 w 109"/>
                <a:gd name="T5" fmla="*/ 0 h 137"/>
              </a:gdLst>
              <a:ahLst/>
              <a:cxnLst>
                <a:cxn ang="0">
                  <a:pos x="T0" y="T1"/>
                </a:cxn>
                <a:cxn ang="0">
                  <a:pos x="T2" y="T3"/>
                </a:cxn>
                <a:cxn ang="0">
                  <a:pos x="T4" y="T5"/>
                </a:cxn>
              </a:cxnLst>
              <a:rect l="0" t="0" r="r" b="b"/>
              <a:pathLst>
                <a:path w="109" h="137">
                  <a:moveTo>
                    <a:pt x="0" y="0"/>
                  </a:moveTo>
                  <a:lnTo>
                    <a:pt x="54" y="137"/>
                  </a:lnTo>
                  <a:lnTo>
                    <a:pt x="109" y="0"/>
                  </a:lnTo>
                </a:path>
              </a:pathLst>
            </a:custGeom>
            <a:noFill/>
            <a:ln w="14">
              <a:solidFill>
                <a:srgbClr val="8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9" name="Line 49">
              <a:extLst>
                <a:ext uri="{FF2B5EF4-FFF2-40B4-BE49-F238E27FC236}">
                  <a16:creationId xmlns:a16="http://schemas.microsoft.com/office/drawing/2014/main" id="{81E39661-7260-F161-D0E4-934F2B627015}"/>
                </a:ext>
              </a:extLst>
            </p:cNvPr>
            <p:cNvSpPr>
              <a:spLocks noChangeShapeType="1"/>
            </p:cNvSpPr>
            <p:nvPr/>
          </p:nvSpPr>
          <p:spPr bwMode="auto">
            <a:xfrm>
              <a:off x="3824" y="4374"/>
              <a:ext cx="95" cy="562"/>
            </a:xfrm>
            <a:prstGeom prst="line">
              <a:avLst/>
            </a:prstGeom>
            <a:noFill/>
            <a:ln w="14">
              <a:solidFill>
                <a:srgbClr val="8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0" name="Freeform 48">
              <a:extLst>
                <a:ext uri="{FF2B5EF4-FFF2-40B4-BE49-F238E27FC236}">
                  <a16:creationId xmlns:a16="http://schemas.microsoft.com/office/drawing/2014/main" id="{5A2C6F94-736A-ABBB-F452-D3C0DCD91E51}"/>
                </a:ext>
              </a:extLst>
            </p:cNvPr>
            <p:cNvSpPr>
              <a:spLocks/>
            </p:cNvSpPr>
            <p:nvPr/>
          </p:nvSpPr>
          <p:spPr bwMode="auto">
            <a:xfrm>
              <a:off x="3851" y="4799"/>
              <a:ext cx="96" cy="137"/>
            </a:xfrm>
            <a:custGeom>
              <a:avLst/>
              <a:gdLst>
                <a:gd name="T0" fmla="*/ 0 w 96"/>
                <a:gd name="T1" fmla="*/ 13 h 137"/>
                <a:gd name="T2" fmla="*/ 68 w 96"/>
                <a:gd name="T3" fmla="*/ 137 h 137"/>
                <a:gd name="T4" fmla="*/ 96 w 96"/>
                <a:gd name="T5" fmla="*/ 0 h 137"/>
              </a:gdLst>
              <a:ahLst/>
              <a:cxnLst>
                <a:cxn ang="0">
                  <a:pos x="T0" y="T1"/>
                </a:cxn>
                <a:cxn ang="0">
                  <a:pos x="T2" y="T3"/>
                </a:cxn>
                <a:cxn ang="0">
                  <a:pos x="T4" y="T5"/>
                </a:cxn>
              </a:cxnLst>
              <a:rect l="0" t="0" r="r" b="b"/>
              <a:pathLst>
                <a:path w="96" h="137">
                  <a:moveTo>
                    <a:pt x="0" y="13"/>
                  </a:moveTo>
                  <a:lnTo>
                    <a:pt x="68" y="137"/>
                  </a:lnTo>
                  <a:lnTo>
                    <a:pt x="96" y="0"/>
                  </a:lnTo>
                </a:path>
              </a:pathLst>
            </a:custGeom>
            <a:noFill/>
            <a:ln w="14">
              <a:solidFill>
                <a:srgbClr val="8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1" name="AutoShape 47">
              <a:extLst>
                <a:ext uri="{FF2B5EF4-FFF2-40B4-BE49-F238E27FC236}">
                  <a16:creationId xmlns:a16="http://schemas.microsoft.com/office/drawing/2014/main" id="{D738DB90-7B65-2154-4140-261C1F269BD6}"/>
                </a:ext>
              </a:extLst>
            </p:cNvPr>
            <p:cNvSpPr>
              <a:spLocks noChangeArrowheads="1"/>
            </p:cNvSpPr>
            <p:nvPr/>
          </p:nvSpPr>
          <p:spPr bwMode="auto">
            <a:xfrm>
              <a:off x="3344" y="6800"/>
              <a:ext cx="1206" cy="521"/>
            </a:xfrm>
            <a:prstGeom prst="roundRect">
              <a:avLst>
                <a:gd name="adj" fmla="val 39472"/>
              </a:avLst>
            </a:prstGeom>
            <a:solidFill>
              <a:srgbClr val="FFFFB9"/>
            </a:solidFill>
            <a:ln w="14">
              <a:solidFill>
                <a:srgbClr val="8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46">
              <a:extLst>
                <a:ext uri="{FF2B5EF4-FFF2-40B4-BE49-F238E27FC236}">
                  <a16:creationId xmlns:a16="http://schemas.microsoft.com/office/drawing/2014/main" id="{199BBD89-839F-608B-226C-718AC8DF782E}"/>
                </a:ext>
              </a:extLst>
            </p:cNvPr>
            <p:cNvSpPr>
              <a:spLocks noChangeArrowheads="1"/>
            </p:cNvSpPr>
            <p:nvPr/>
          </p:nvSpPr>
          <p:spPr bwMode="auto">
            <a:xfrm>
              <a:off x="3632" y="6855"/>
              <a:ext cx="700"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Tahoma" panose="020B0604030504040204" pitchFamily="34" charset="0"/>
                  <a:ea typeface="Times New Roman" panose="02020603050405020304" pitchFamily="18" charset="0"/>
                  <a:cs typeface="Tahoma" panose="020B0604030504040204" pitchFamily="34" charset="0"/>
                </a:rPr>
                <a:t>Download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3" name="AutoShape 45">
              <a:extLst>
                <a:ext uri="{FF2B5EF4-FFF2-40B4-BE49-F238E27FC236}">
                  <a16:creationId xmlns:a16="http://schemas.microsoft.com/office/drawing/2014/main" id="{DB55BB88-9590-8AC4-FA04-9E782E971E62}"/>
                </a:ext>
              </a:extLst>
            </p:cNvPr>
            <p:cNvSpPr>
              <a:spLocks noChangeArrowheads="1"/>
            </p:cNvSpPr>
            <p:nvPr/>
          </p:nvSpPr>
          <p:spPr bwMode="auto">
            <a:xfrm>
              <a:off x="3344" y="5923"/>
              <a:ext cx="1206" cy="521"/>
            </a:xfrm>
            <a:prstGeom prst="roundRect">
              <a:avLst>
                <a:gd name="adj" fmla="val 39472"/>
              </a:avLst>
            </a:prstGeom>
            <a:solidFill>
              <a:srgbClr val="FFFFB9"/>
            </a:solidFill>
            <a:ln w="14">
              <a:solidFill>
                <a:srgbClr val="8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44">
              <a:extLst>
                <a:ext uri="{FF2B5EF4-FFF2-40B4-BE49-F238E27FC236}">
                  <a16:creationId xmlns:a16="http://schemas.microsoft.com/office/drawing/2014/main" id="{77EE6891-2E15-CE26-121C-D5EF4414FC65}"/>
                </a:ext>
              </a:extLst>
            </p:cNvPr>
            <p:cNvSpPr>
              <a:spLocks noChangeArrowheads="1"/>
            </p:cNvSpPr>
            <p:nvPr/>
          </p:nvSpPr>
          <p:spPr bwMode="auto">
            <a:xfrm>
              <a:off x="3837" y="5978"/>
              <a:ext cx="255"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Tahoma" panose="020B0604030504040204" pitchFamily="34" charset="0"/>
                  <a:ea typeface="Times New Roman" panose="02020603050405020304" pitchFamily="18" charset="0"/>
                  <a:cs typeface="Tahoma" panose="020B0604030504040204" pitchFamily="34" charset="0"/>
                </a:rPr>
                <a:t>Otp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 name="Line 43">
              <a:extLst>
                <a:ext uri="{FF2B5EF4-FFF2-40B4-BE49-F238E27FC236}">
                  <a16:creationId xmlns:a16="http://schemas.microsoft.com/office/drawing/2014/main" id="{93FB8955-5FD9-FA1F-2FFC-1D737654CA61}"/>
                </a:ext>
              </a:extLst>
            </p:cNvPr>
            <p:cNvSpPr>
              <a:spLocks noChangeShapeType="1"/>
            </p:cNvSpPr>
            <p:nvPr/>
          </p:nvSpPr>
          <p:spPr bwMode="auto">
            <a:xfrm>
              <a:off x="3947" y="6458"/>
              <a:ext cx="1" cy="342"/>
            </a:xfrm>
            <a:prstGeom prst="line">
              <a:avLst/>
            </a:prstGeom>
            <a:noFill/>
            <a:ln w="14">
              <a:solidFill>
                <a:srgbClr val="8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6" name="Freeform 42">
              <a:extLst>
                <a:ext uri="{FF2B5EF4-FFF2-40B4-BE49-F238E27FC236}">
                  <a16:creationId xmlns:a16="http://schemas.microsoft.com/office/drawing/2014/main" id="{79F7EF5D-1028-F2A5-57FE-8BDD30BAE8C8}"/>
                </a:ext>
              </a:extLst>
            </p:cNvPr>
            <p:cNvSpPr>
              <a:spLocks/>
            </p:cNvSpPr>
            <p:nvPr/>
          </p:nvSpPr>
          <p:spPr bwMode="auto">
            <a:xfrm>
              <a:off x="3892" y="6663"/>
              <a:ext cx="110" cy="137"/>
            </a:xfrm>
            <a:custGeom>
              <a:avLst/>
              <a:gdLst>
                <a:gd name="T0" fmla="*/ 0 w 110"/>
                <a:gd name="T1" fmla="*/ 0 h 137"/>
                <a:gd name="T2" fmla="*/ 55 w 110"/>
                <a:gd name="T3" fmla="*/ 137 h 137"/>
                <a:gd name="T4" fmla="*/ 110 w 110"/>
                <a:gd name="T5" fmla="*/ 0 h 137"/>
              </a:gdLst>
              <a:ahLst/>
              <a:cxnLst>
                <a:cxn ang="0">
                  <a:pos x="T0" y="T1"/>
                </a:cxn>
                <a:cxn ang="0">
                  <a:pos x="T2" y="T3"/>
                </a:cxn>
                <a:cxn ang="0">
                  <a:pos x="T4" y="T5"/>
                </a:cxn>
              </a:cxnLst>
              <a:rect l="0" t="0" r="r" b="b"/>
              <a:pathLst>
                <a:path w="110" h="137">
                  <a:moveTo>
                    <a:pt x="0" y="0"/>
                  </a:moveTo>
                  <a:lnTo>
                    <a:pt x="55" y="137"/>
                  </a:lnTo>
                  <a:lnTo>
                    <a:pt x="110" y="0"/>
                  </a:lnTo>
                </a:path>
              </a:pathLst>
            </a:custGeom>
            <a:noFill/>
            <a:ln w="14">
              <a:solidFill>
                <a:srgbClr val="8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7" name="Line 41">
              <a:extLst>
                <a:ext uri="{FF2B5EF4-FFF2-40B4-BE49-F238E27FC236}">
                  <a16:creationId xmlns:a16="http://schemas.microsoft.com/office/drawing/2014/main" id="{ECD32A9B-DD53-E409-9041-B4843F0D961A}"/>
                </a:ext>
              </a:extLst>
            </p:cNvPr>
            <p:cNvSpPr>
              <a:spLocks noChangeShapeType="1"/>
            </p:cNvSpPr>
            <p:nvPr/>
          </p:nvSpPr>
          <p:spPr bwMode="auto">
            <a:xfrm flipH="1">
              <a:off x="3947" y="5471"/>
              <a:ext cx="14" cy="452"/>
            </a:xfrm>
            <a:prstGeom prst="line">
              <a:avLst/>
            </a:prstGeom>
            <a:noFill/>
            <a:ln w="14">
              <a:solidFill>
                <a:srgbClr val="8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8" name="Freeform 40">
              <a:extLst>
                <a:ext uri="{FF2B5EF4-FFF2-40B4-BE49-F238E27FC236}">
                  <a16:creationId xmlns:a16="http://schemas.microsoft.com/office/drawing/2014/main" id="{E811958E-CAD6-A9FF-F5E6-F4AB8C868FC1}"/>
                </a:ext>
              </a:extLst>
            </p:cNvPr>
            <p:cNvSpPr>
              <a:spLocks/>
            </p:cNvSpPr>
            <p:nvPr/>
          </p:nvSpPr>
          <p:spPr bwMode="auto">
            <a:xfrm>
              <a:off x="3906" y="5786"/>
              <a:ext cx="96" cy="137"/>
            </a:xfrm>
            <a:custGeom>
              <a:avLst/>
              <a:gdLst>
                <a:gd name="T0" fmla="*/ 0 w 96"/>
                <a:gd name="T1" fmla="*/ 0 h 137"/>
                <a:gd name="T2" fmla="*/ 41 w 96"/>
                <a:gd name="T3" fmla="*/ 137 h 137"/>
                <a:gd name="T4" fmla="*/ 96 w 96"/>
                <a:gd name="T5" fmla="*/ 0 h 137"/>
              </a:gdLst>
              <a:ahLst/>
              <a:cxnLst>
                <a:cxn ang="0">
                  <a:pos x="T0" y="T1"/>
                </a:cxn>
                <a:cxn ang="0">
                  <a:pos x="T2" y="T3"/>
                </a:cxn>
                <a:cxn ang="0">
                  <a:pos x="T4" y="T5"/>
                </a:cxn>
              </a:cxnLst>
              <a:rect l="0" t="0" r="r" b="b"/>
              <a:pathLst>
                <a:path w="96" h="137">
                  <a:moveTo>
                    <a:pt x="0" y="0"/>
                  </a:moveTo>
                  <a:lnTo>
                    <a:pt x="41" y="137"/>
                  </a:lnTo>
                  <a:lnTo>
                    <a:pt x="96" y="0"/>
                  </a:lnTo>
                </a:path>
              </a:pathLst>
            </a:custGeom>
            <a:noFill/>
            <a:ln w="14">
              <a:solidFill>
                <a:srgbClr val="8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9" name="AutoShape 39">
              <a:extLst>
                <a:ext uri="{FF2B5EF4-FFF2-40B4-BE49-F238E27FC236}">
                  <a16:creationId xmlns:a16="http://schemas.microsoft.com/office/drawing/2014/main" id="{1E3BA8F7-B105-3C0D-0B14-9A010095C94A}"/>
                </a:ext>
              </a:extLst>
            </p:cNvPr>
            <p:cNvSpPr>
              <a:spLocks noChangeArrowheads="1"/>
            </p:cNvSpPr>
            <p:nvPr/>
          </p:nvSpPr>
          <p:spPr bwMode="auto">
            <a:xfrm>
              <a:off x="5098" y="4004"/>
              <a:ext cx="1206" cy="521"/>
            </a:xfrm>
            <a:prstGeom prst="roundRect">
              <a:avLst>
                <a:gd name="adj" fmla="val 39472"/>
              </a:avLst>
            </a:prstGeom>
            <a:solidFill>
              <a:srgbClr val="FFFFB9"/>
            </a:solidFill>
            <a:ln w="14">
              <a:solidFill>
                <a:srgbClr val="8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38">
              <a:extLst>
                <a:ext uri="{FF2B5EF4-FFF2-40B4-BE49-F238E27FC236}">
                  <a16:creationId xmlns:a16="http://schemas.microsoft.com/office/drawing/2014/main" id="{39F9C1A8-2AEA-DC67-3905-7AB6E688476F}"/>
                </a:ext>
              </a:extLst>
            </p:cNvPr>
            <p:cNvSpPr>
              <a:spLocks noChangeArrowheads="1"/>
            </p:cNvSpPr>
            <p:nvPr/>
          </p:nvSpPr>
          <p:spPr bwMode="auto">
            <a:xfrm>
              <a:off x="5263" y="4058"/>
              <a:ext cx="93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Tahoma" panose="020B0604030504040204" pitchFamily="34" charset="0"/>
                  <a:ea typeface="Times New Roman" panose="02020603050405020304" pitchFamily="18" charset="0"/>
                  <a:cs typeface="Tahoma" panose="020B0604030504040204" pitchFamily="34" charset="0"/>
                </a:rPr>
                <a:t>Activate User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1" name="AutoShape 37">
              <a:extLst>
                <a:ext uri="{FF2B5EF4-FFF2-40B4-BE49-F238E27FC236}">
                  <a16:creationId xmlns:a16="http://schemas.microsoft.com/office/drawing/2014/main" id="{CA7403FF-FCD0-1E7C-0C6B-8CD07C6F02B7}"/>
                </a:ext>
              </a:extLst>
            </p:cNvPr>
            <p:cNvSpPr>
              <a:spLocks noChangeArrowheads="1"/>
            </p:cNvSpPr>
            <p:nvPr/>
          </p:nvSpPr>
          <p:spPr bwMode="auto">
            <a:xfrm>
              <a:off x="7017" y="4168"/>
              <a:ext cx="1480" cy="521"/>
            </a:xfrm>
            <a:prstGeom prst="roundRect">
              <a:avLst>
                <a:gd name="adj" fmla="val 47370"/>
              </a:avLst>
            </a:prstGeom>
            <a:solidFill>
              <a:srgbClr val="FFFFB9"/>
            </a:solidFill>
            <a:ln w="14">
              <a:solidFill>
                <a:srgbClr val="8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36">
              <a:extLst>
                <a:ext uri="{FF2B5EF4-FFF2-40B4-BE49-F238E27FC236}">
                  <a16:creationId xmlns:a16="http://schemas.microsoft.com/office/drawing/2014/main" id="{7A6BEFB2-6FCF-D289-DE4C-40F3BC1F78B8}"/>
                </a:ext>
              </a:extLst>
            </p:cNvPr>
            <p:cNvSpPr>
              <a:spLocks noChangeArrowheads="1"/>
            </p:cNvSpPr>
            <p:nvPr/>
          </p:nvSpPr>
          <p:spPr bwMode="auto">
            <a:xfrm>
              <a:off x="7154" y="4223"/>
              <a:ext cx="1312"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Tahoma" panose="020B0604030504040204" pitchFamily="34" charset="0"/>
                  <a:ea typeface="Times New Roman" panose="02020603050405020304" pitchFamily="18" charset="0"/>
                  <a:cs typeface="Tahoma" panose="020B0604030504040204" pitchFamily="34" charset="0"/>
                </a:rPr>
                <a:t>view owner details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3" name="AutoShape 35">
              <a:extLst>
                <a:ext uri="{FF2B5EF4-FFF2-40B4-BE49-F238E27FC236}">
                  <a16:creationId xmlns:a16="http://schemas.microsoft.com/office/drawing/2014/main" id="{4F1524E0-85DD-441F-9BC2-9A9B30E17E11}"/>
                </a:ext>
              </a:extLst>
            </p:cNvPr>
            <p:cNvSpPr>
              <a:spLocks noChangeArrowheads="1"/>
            </p:cNvSpPr>
            <p:nvPr/>
          </p:nvSpPr>
          <p:spPr bwMode="auto">
            <a:xfrm>
              <a:off x="5208" y="5155"/>
              <a:ext cx="1288" cy="521"/>
            </a:xfrm>
            <a:prstGeom prst="roundRect">
              <a:avLst>
                <a:gd name="adj" fmla="val 42106"/>
              </a:avLst>
            </a:prstGeom>
            <a:solidFill>
              <a:srgbClr val="FFFFB9"/>
            </a:solidFill>
            <a:ln w="14">
              <a:solidFill>
                <a:srgbClr val="8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34">
              <a:extLst>
                <a:ext uri="{FF2B5EF4-FFF2-40B4-BE49-F238E27FC236}">
                  <a16:creationId xmlns:a16="http://schemas.microsoft.com/office/drawing/2014/main" id="{43884281-36B2-4E3C-25FE-E4659E3DEF4F}"/>
                </a:ext>
              </a:extLst>
            </p:cNvPr>
            <p:cNvSpPr>
              <a:spLocks noChangeArrowheads="1"/>
            </p:cNvSpPr>
            <p:nvPr/>
          </p:nvSpPr>
          <p:spPr bwMode="auto">
            <a:xfrm>
              <a:off x="5345" y="5210"/>
              <a:ext cx="1076"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Tahoma" panose="020B0604030504040204" pitchFamily="34" charset="0"/>
                  <a:ea typeface="Times New Roman" panose="02020603050405020304" pitchFamily="18" charset="0"/>
                  <a:cs typeface="Tahoma" panose="020B0604030504040204" pitchFamily="34" charset="0"/>
                </a:rPr>
                <a:t>Activate Owner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5" name="AutoShape 33">
              <a:extLst>
                <a:ext uri="{FF2B5EF4-FFF2-40B4-BE49-F238E27FC236}">
                  <a16:creationId xmlns:a16="http://schemas.microsoft.com/office/drawing/2014/main" id="{11E22002-D8B0-E944-FA61-CA27688A510A}"/>
                </a:ext>
              </a:extLst>
            </p:cNvPr>
            <p:cNvSpPr>
              <a:spLocks noChangeArrowheads="1"/>
            </p:cNvSpPr>
            <p:nvPr/>
          </p:nvSpPr>
          <p:spPr bwMode="auto">
            <a:xfrm>
              <a:off x="5317" y="6033"/>
              <a:ext cx="1206" cy="521"/>
            </a:xfrm>
            <a:prstGeom prst="roundRect">
              <a:avLst>
                <a:gd name="adj" fmla="val 39472"/>
              </a:avLst>
            </a:prstGeom>
            <a:solidFill>
              <a:srgbClr val="FFFFB9"/>
            </a:solidFill>
            <a:ln w="14">
              <a:solidFill>
                <a:srgbClr val="8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32">
              <a:extLst>
                <a:ext uri="{FF2B5EF4-FFF2-40B4-BE49-F238E27FC236}">
                  <a16:creationId xmlns:a16="http://schemas.microsoft.com/office/drawing/2014/main" id="{04C8DC9E-79B4-5D39-828C-18353B49C720}"/>
                </a:ext>
              </a:extLst>
            </p:cNvPr>
            <p:cNvSpPr>
              <a:spLocks noChangeArrowheads="1"/>
            </p:cNvSpPr>
            <p:nvPr/>
          </p:nvSpPr>
          <p:spPr bwMode="auto">
            <a:xfrm>
              <a:off x="5646" y="6088"/>
              <a:ext cx="600"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Tahoma" panose="020B0604030504040204" pitchFamily="34" charset="0"/>
                  <a:ea typeface="Times New Roman" panose="02020603050405020304" pitchFamily="18" charset="0"/>
                  <a:cs typeface="Tahoma" panose="020B0604030504040204" pitchFamily="34" charset="0"/>
                </a:rPr>
                <a:t>viewfiles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9" name="Line 29">
              <a:extLst>
                <a:ext uri="{FF2B5EF4-FFF2-40B4-BE49-F238E27FC236}">
                  <a16:creationId xmlns:a16="http://schemas.microsoft.com/office/drawing/2014/main" id="{71688172-B615-FA9F-47F7-8DE8077963E7}"/>
                </a:ext>
              </a:extLst>
            </p:cNvPr>
            <p:cNvSpPr>
              <a:spLocks noChangeShapeType="1"/>
            </p:cNvSpPr>
            <p:nvPr/>
          </p:nvSpPr>
          <p:spPr bwMode="auto">
            <a:xfrm>
              <a:off x="4125" y="3085"/>
              <a:ext cx="1233" cy="919"/>
            </a:xfrm>
            <a:prstGeom prst="line">
              <a:avLst/>
            </a:prstGeom>
            <a:noFill/>
            <a:ln w="14">
              <a:solidFill>
                <a:srgbClr val="8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0" name="Freeform 28">
              <a:extLst>
                <a:ext uri="{FF2B5EF4-FFF2-40B4-BE49-F238E27FC236}">
                  <a16:creationId xmlns:a16="http://schemas.microsoft.com/office/drawing/2014/main" id="{30E5EDE4-3699-49D5-EC0B-B94D3BBDCDBE}"/>
                </a:ext>
              </a:extLst>
            </p:cNvPr>
            <p:cNvSpPr>
              <a:spLocks/>
            </p:cNvSpPr>
            <p:nvPr/>
          </p:nvSpPr>
          <p:spPr bwMode="auto">
            <a:xfrm>
              <a:off x="5221" y="3880"/>
              <a:ext cx="137" cy="124"/>
            </a:xfrm>
            <a:custGeom>
              <a:avLst/>
              <a:gdLst>
                <a:gd name="T0" fmla="*/ 0 w 137"/>
                <a:gd name="T1" fmla="*/ 96 h 124"/>
                <a:gd name="T2" fmla="*/ 137 w 137"/>
                <a:gd name="T3" fmla="*/ 124 h 124"/>
                <a:gd name="T4" fmla="*/ 69 w 137"/>
                <a:gd name="T5" fmla="*/ 0 h 124"/>
              </a:gdLst>
              <a:ahLst/>
              <a:cxnLst>
                <a:cxn ang="0">
                  <a:pos x="T0" y="T1"/>
                </a:cxn>
                <a:cxn ang="0">
                  <a:pos x="T2" y="T3"/>
                </a:cxn>
                <a:cxn ang="0">
                  <a:pos x="T4" y="T5"/>
                </a:cxn>
              </a:cxnLst>
              <a:rect l="0" t="0" r="r" b="b"/>
              <a:pathLst>
                <a:path w="137" h="124">
                  <a:moveTo>
                    <a:pt x="0" y="96"/>
                  </a:moveTo>
                  <a:lnTo>
                    <a:pt x="137" y="124"/>
                  </a:lnTo>
                  <a:lnTo>
                    <a:pt x="69" y="0"/>
                  </a:lnTo>
                </a:path>
              </a:pathLst>
            </a:custGeom>
            <a:noFill/>
            <a:ln w="14">
              <a:solidFill>
                <a:srgbClr val="8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1" name="Line 27">
              <a:extLst>
                <a:ext uri="{FF2B5EF4-FFF2-40B4-BE49-F238E27FC236}">
                  <a16:creationId xmlns:a16="http://schemas.microsoft.com/office/drawing/2014/main" id="{DB18156A-F53A-3B83-214B-D3E6FBF74EA9}"/>
                </a:ext>
              </a:extLst>
            </p:cNvPr>
            <p:cNvSpPr>
              <a:spLocks noChangeShapeType="1"/>
            </p:cNvSpPr>
            <p:nvPr/>
          </p:nvSpPr>
          <p:spPr bwMode="auto">
            <a:xfrm>
              <a:off x="5742" y="4538"/>
              <a:ext cx="82" cy="617"/>
            </a:xfrm>
            <a:prstGeom prst="line">
              <a:avLst/>
            </a:prstGeom>
            <a:noFill/>
            <a:ln w="14">
              <a:solidFill>
                <a:srgbClr val="8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2" name="Freeform 26">
              <a:extLst>
                <a:ext uri="{FF2B5EF4-FFF2-40B4-BE49-F238E27FC236}">
                  <a16:creationId xmlns:a16="http://schemas.microsoft.com/office/drawing/2014/main" id="{DE8556A7-A1AE-A8F7-A7EB-EA977CE219E1}"/>
                </a:ext>
              </a:extLst>
            </p:cNvPr>
            <p:cNvSpPr>
              <a:spLocks/>
            </p:cNvSpPr>
            <p:nvPr/>
          </p:nvSpPr>
          <p:spPr bwMode="auto">
            <a:xfrm>
              <a:off x="5756" y="5018"/>
              <a:ext cx="96" cy="137"/>
            </a:xfrm>
            <a:custGeom>
              <a:avLst/>
              <a:gdLst>
                <a:gd name="T0" fmla="*/ 0 w 96"/>
                <a:gd name="T1" fmla="*/ 14 h 137"/>
                <a:gd name="T2" fmla="*/ 68 w 96"/>
                <a:gd name="T3" fmla="*/ 137 h 137"/>
                <a:gd name="T4" fmla="*/ 96 w 96"/>
                <a:gd name="T5" fmla="*/ 0 h 137"/>
              </a:gdLst>
              <a:ahLst/>
              <a:cxnLst>
                <a:cxn ang="0">
                  <a:pos x="T0" y="T1"/>
                </a:cxn>
                <a:cxn ang="0">
                  <a:pos x="T2" y="T3"/>
                </a:cxn>
                <a:cxn ang="0">
                  <a:pos x="T4" y="T5"/>
                </a:cxn>
              </a:cxnLst>
              <a:rect l="0" t="0" r="r" b="b"/>
              <a:pathLst>
                <a:path w="96" h="137">
                  <a:moveTo>
                    <a:pt x="0" y="14"/>
                  </a:moveTo>
                  <a:lnTo>
                    <a:pt x="68" y="137"/>
                  </a:lnTo>
                  <a:lnTo>
                    <a:pt x="96" y="0"/>
                  </a:lnTo>
                </a:path>
              </a:pathLst>
            </a:custGeom>
            <a:noFill/>
            <a:ln w="14">
              <a:solidFill>
                <a:srgbClr val="8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3" name="Line 25">
              <a:extLst>
                <a:ext uri="{FF2B5EF4-FFF2-40B4-BE49-F238E27FC236}">
                  <a16:creationId xmlns:a16="http://schemas.microsoft.com/office/drawing/2014/main" id="{4178ABD4-C646-157D-8C3D-7B4E061D6AD1}"/>
                </a:ext>
              </a:extLst>
            </p:cNvPr>
            <p:cNvSpPr>
              <a:spLocks noChangeShapeType="1"/>
            </p:cNvSpPr>
            <p:nvPr/>
          </p:nvSpPr>
          <p:spPr bwMode="auto">
            <a:xfrm>
              <a:off x="5879" y="5690"/>
              <a:ext cx="28" cy="343"/>
            </a:xfrm>
            <a:prstGeom prst="line">
              <a:avLst/>
            </a:prstGeom>
            <a:noFill/>
            <a:ln w="14">
              <a:solidFill>
                <a:srgbClr val="8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4" name="Freeform 24">
              <a:extLst>
                <a:ext uri="{FF2B5EF4-FFF2-40B4-BE49-F238E27FC236}">
                  <a16:creationId xmlns:a16="http://schemas.microsoft.com/office/drawing/2014/main" id="{C5B482AF-6AA7-5E57-3E08-BB815C20174E}"/>
                </a:ext>
              </a:extLst>
            </p:cNvPr>
            <p:cNvSpPr>
              <a:spLocks/>
            </p:cNvSpPr>
            <p:nvPr/>
          </p:nvSpPr>
          <p:spPr bwMode="auto">
            <a:xfrm>
              <a:off x="5838" y="5896"/>
              <a:ext cx="110" cy="137"/>
            </a:xfrm>
            <a:custGeom>
              <a:avLst/>
              <a:gdLst>
                <a:gd name="T0" fmla="*/ 0 w 110"/>
                <a:gd name="T1" fmla="*/ 13 h 137"/>
                <a:gd name="T2" fmla="*/ 69 w 110"/>
                <a:gd name="T3" fmla="*/ 137 h 137"/>
                <a:gd name="T4" fmla="*/ 110 w 110"/>
                <a:gd name="T5" fmla="*/ 0 h 137"/>
              </a:gdLst>
              <a:ahLst/>
              <a:cxnLst>
                <a:cxn ang="0">
                  <a:pos x="T0" y="T1"/>
                </a:cxn>
                <a:cxn ang="0">
                  <a:pos x="T2" y="T3"/>
                </a:cxn>
                <a:cxn ang="0">
                  <a:pos x="T4" y="T5"/>
                </a:cxn>
              </a:cxnLst>
              <a:rect l="0" t="0" r="r" b="b"/>
              <a:pathLst>
                <a:path w="110" h="137">
                  <a:moveTo>
                    <a:pt x="0" y="13"/>
                  </a:moveTo>
                  <a:lnTo>
                    <a:pt x="69" y="137"/>
                  </a:lnTo>
                  <a:lnTo>
                    <a:pt x="110" y="0"/>
                  </a:lnTo>
                </a:path>
              </a:pathLst>
            </a:custGeom>
            <a:noFill/>
            <a:ln w="14">
              <a:solidFill>
                <a:srgbClr val="8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7" name="Line 21">
              <a:extLst>
                <a:ext uri="{FF2B5EF4-FFF2-40B4-BE49-F238E27FC236}">
                  <a16:creationId xmlns:a16="http://schemas.microsoft.com/office/drawing/2014/main" id="{6E329E63-1F3D-6502-FE91-B49DAB54B904}"/>
                </a:ext>
              </a:extLst>
            </p:cNvPr>
            <p:cNvSpPr>
              <a:spLocks noChangeShapeType="1"/>
            </p:cNvSpPr>
            <p:nvPr/>
          </p:nvSpPr>
          <p:spPr bwMode="auto">
            <a:xfrm>
              <a:off x="4125" y="2962"/>
              <a:ext cx="2988" cy="1206"/>
            </a:xfrm>
            <a:prstGeom prst="line">
              <a:avLst/>
            </a:prstGeom>
            <a:noFill/>
            <a:ln w="14">
              <a:solidFill>
                <a:srgbClr val="8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8" name="Freeform 20">
              <a:extLst>
                <a:ext uri="{FF2B5EF4-FFF2-40B4-BE49-F238E27FC236}">
                  <a16:creationId xmlns:a16="http://schemas.microsoft.com/office/drawing/2014/main" id="{F8361653-D725-5781-7BCF-99353979A4F3}"/>
                </a:ext>
              </a:extLst>
            </p:cNvPr>
            <p:cNvSpPr>
              <a:spLocks/>
            </p:cNvSpPr>
            <p:nvPr/>
          </p:nvSpPr>
          <p:spPr bwMode="auto">
            <a:xfrm>
              <a:off x="6976" y="4072"/>
              <a:ext cx="137" cy="96"/>
            </a:xfrm>
            <a:custGeom>
              <a:avLst/>
              <a:gdLst>
                <a:gd name="T0" fmla="*/ 0 w 137"/>
                <a:gd name="T1" fmla="*/ 96 h 96"/>
                <a:gd name="T2" fmla="*/ 137 w 137"/>
                <a:gd name="T3" fmla="*/ 96 h 96"/>
                <a:gd name="T4" fmla="*/ 41 w 137"/>
                <a:gd name="T5" fmla="*/ 0 h 96"/>
              </a:gdLst>
              <a:ahLst/>
              <a:cxnLst>
                <a:cxn ang="0">
                  <a:pos x="T0" y="T1"/>
                </a:cxn>
                <a:cxn ang="0">
                  <a:pos x="T2" y="T3"/>
                </a:cxn>
                <a:cxn ang="0">
                  <a:pos x="T4" y="T5"/>
                </a:cxn>
              </a:cxnLst>
              <a:rect l="0" t="0" r="r" b="b"/>
              <a:pathLst>
                <a:path w="137" h="96">
                  <a:moveTo>
                    <a:pt x="0" y="96"/>
                  </a:moveTo>
                  <a:lnTo>
                    <a:pt x="137" y="96"/>
                  </a:lnTo>
                  <a:lnTo>
                    <a:pt x="41" y="0"/>
                  </a:lnTo>
                </a:path>
              </a:pathLst>
            </a:custGeom>
            <a:noFill/>
            <a:ln w="14">
              <a:solidFill>
                <a:srgbClr val="8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9" name="AutoShape 19">
              <a:extLst>
                <a:ext uri="{FF2B5EF4-FFF2-40B4-BE49-F238E27FC236}">
                  <a16:creationId xmlns:a16="http://schemas.microsoft.com/office/drawing/2014/main" id="{C48EA25D-8591-F02C-3679-DD4484932536}"/>
                </a:ext>
              </a:extLst>
            </p:cNvPr>
            <p:cNvSpPr>
              <a:spLocks noChangeArrowheads="1"/>
            </p:cNvSpPr>
            <p:nvPr/>
          </p:nvSpPr>
          <p:spPr bwMode="auto">
            <a:xfrm>
              <a:off x="7126" y="5046"/>
              <a:ext cx="1357" cy="521"/>
            </a:xfrm>
            <a:prstGeom prst="roundRect">
              <a:avLst>
                <a:gd name="adj" fmla="val 43421"/>
              </a:avLst>
            </a:prstGeom>
            <a:solidFill>
              <a:srgbClr val="FFFFB9"/>
            </a:solidFill>
            <a:ln w="14">
              <a:solidFill>
                <a:srgbClr val="8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18">
              <a:extLst>
                <a:ext uri="{FF2B5EF4-FFF2-40B4-BE49-F238E27FC236}">
                  <a16:creationId xmlns:a16="http://schemas.microsoft.com/office/drawing/2014/main" id="{A8FBA37C-93BF-72FD-7749-D173B98D0067}"/>
                </a:ext>
              </a:extLst>
            </p:cNvPr>
            <p:cNvSpPr>
              <a:spLocks noChangeArrowheads="1"/>
            </p:cNvSpPr>
            <p:nvPr/>
          </p:nvSpPr>
          <p:spPr bwMode="auto">
            <a:xfrm>
              <a:off x="7263" y="5100"/>
              <a:ext cx="1177"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Tahoma" panose="020B0604030504040204" pitchFamily="34" charset="0"/>
                  <a:ea typeface="Times New Roman" panose="02020603050405020304" pitchFamily="18" charset="0"/>
                  <a:cs typeface="Tahoma" panose="020B0604030504040204" pitchFamily="34" charset="0"/>
                </a:rPr>
                <a:t>view user details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3" name="Line 15">
              <a:extLst>
                <a:ext uri="{FF2B5EF4-FFF2-40B4-BE49-F238E27FC236}">
                  <a16:creationId xmlns:a16="http://schemas.microsoft.com/office/drawing/2014/main" id="{032EBF3B-EB02-12B6-82D1-3BE8330B32BC}"/>
                </a:ext>
              </a:extLst>
            </p:cNvPr>
            <p:cNvSpPr>
              <a:spLocks noChangeShapeType="1"/>
            </p:cNvSpPr>
            <p:nvPr/>
          </p:nvSpPr>
          <p:spPr bwMode="auto">
            <a:xfrm>
              <a:off x="7770" y="4703"/>
              <a:ext cx="28" cy="343"/>
            </a:xfrm>
            <a:prstGeom prst="line">
              <a:avLst/>
            </a:prstGeom>
            <a:noFill/>
            <a:ln w="14">
              <a:solidFill>
                <a:srgbClr val="8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4" name="Freeform 14">
              <a:extLst>
                <a:ext uri="{FF2B5EF4-FFF2-40B4-BE49-F238E27FC236}">
                  <a16:creationId xmlns:a16="http://schemas.microsoft.com/office/drawing/2014/main" id="{7217D4B8-FDB6-4164-C68B-BC584CD3E417}"/>
                </a:ext>
              </a:extLst>
            </p:cNvPr>
            <p:cNvSpPr>
              <a:spLocks/>
            </p:cNvSpPr>
            <p:nvPr/>
          </p:nvSpPr>
          <p:spPr bwMode="auto">
            <a:xfrm>
              <a:off x="7729" y="4908"/>
              <a:ext cx="110" cy="138"/>
            </a:xfrm>
            <a:custGeom>
              <a:avLst/>
              <a:gdLst>
                <a:gd name="T0" fmla="*/ 0 w 110"/>
                <a:gd name="T1" fmla="*/ 14 h 138"/>
                <a:gd name="T2" fmla="*/ 69 w 110"/>
                <a:gd name="T3" fmla="*/ 138 h 138"/>
                <a:gd name="T4" fmla="*/ 110 w 110"/>
                <a:gd name="T5" fmla="*/ 0 h 138"/>
              </a:gdLst>
              <a:ahLst/>
              <a:cxnLst>
                <a:cxn ang="0">
                  <a:pos x="T0" y="T1"/>
                </a:cxn>
                <a:cxn ang="0">
                  <a:pos x="T2" y="T3"/>
                </a:cxn>
                <a:cxn ang="0">
                  <a:pos x="T4" y="T5"/>
                </a:cxn>
              </a:cxnLst>
              <a:rect l="0" t="0" r="r" b="b"/>
              <a:pathLst>
                <a:path w="110" h="138">
                  <a:moveTo>
                    <a:pt x="0" y="14"/>
                  </a:moveTo>
                  <a:lnTo>
                    <a:pt x="69" y="138"/>
                  </a:lnTo>
                  <a:lnTo>
                    <a:pt x="110" y="0"/>
                  </a:lnTo>
                </a:path>
              </a:pathLst>
            </a:custGeom>
            <a:noFill/>
            <a:ln w="14">
              <a:solidFill>
                <a:srgbClr val="8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8" name="Rectangle 10">
              <a:extLst>
                <a:ext uri="{FF2B5EF4-FFF2-40B4-BE49-F238E27FC236}">
                  <a16:creationId xmlns:a16="http://schemas.microsoft.com/office/drawing/2014/main" id="{D2E4E1F6-D0B1-E1A8-D022-B180CBEE2EE5}"/>
                </a:ext>
              </a:extLst>
            </p:cNvPr>
            <p:cNvSpPr>
              <a:spLocks noChangeArrowheads="1"/>
            </p:cNvSpPr>
            <p:nvPr/>
          </p:nvSpPr>
          <p:spPr bwMode="auto">
            <a:xfrm>
              <a:off x="7976" y="6965"/>
              <a:ext cx="0"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1" name="Line 7">
              <a:extLst>
                <a:ext uri="{FF2B5EF4-FFF2-40B4-BE49-F238E27FC236}">
                  <a16:creationId xmlns:a16="http://schemas.microsoft.com/office/drawing/2014/main" id="{88F6606E-281E-A020-D3F1-AA668EC1E2A4}"/>
                </a:ext>
              </a:extLst>
            </p:cNvPr>
            <p:cNvSpPr>
              <a:spLocks noChangeShapeType="1"/>
            </p:cNvSpPr>
            <p:nvPr/>
          </p:nvSpPr>
          <p:spPr bwMode="auto">
            <a:xfrm flipH="1">
              <a:off x="3179" y="411"/>
              <a:ext cx="435" cy="631"/>
            </a:xfrm>
            <a:prstGeom prst="line">
              <a:avLst/>
            </a:prstGeom>
            <a:noFill/>
            <a:ln w="14">
              <a:solidFill>
                <a:srgbClr val="8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2" name="Line 6">
              <a:extLst>
                <a:ext uri="{FF2B5EF4-FFF2-40B4-BE49-F238E27FC236}">
                  <a16:creationId xmlns:a16="http://schemas.microsoft.com/office/drawing/2014/main" id="{A017FE68-579C-718C-3F90-E7B9333D1965}"/>
                </a:ext>
              </a:extLst>
            </p:cNvPr>
            <p:cNvSpPr>
              <a:spLocks noChangeShapeType="1"/>
            </p:cNvSpPr>
            <p:nvPr/>
          </p:nvSpPr>
          <p:spPr bwMode="auto">
            <a:xfrm>
              <a:off x="3694" y="411"/>
              <a:ext cx="691" cy="686"/>
            </a:xfrm>
            <a:prstGeom prst="line">
              <a:avLst/>
            </a:prstGeom>
            <a:noFill/>
            <a:ln w="14">
              <a:solidFill>
                <a:srgbClr val="8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3" name="Line 5">
              <a:extLst>
                <a:ext uri="{FF2B5EF4-FFF2-40B4-BE49-F238E27FC236}">
                  <a16:creationId xmlns:a16="http://schemas.microsoft.com/office/drawing/2014/main" id="{83A3147C-D5FB-9B7C-3A2A-08D751635B77}"/>
                </a:ext>
              </a:extLst>
            </p:cNvPr>
            <p:cNvSpPr>
              <a:spLocks noChangeShapeType="1"/>
            </p:cNvSpPr>
            <p:nvPr/>
          </p:nvSpPr>
          <p:spPr bwMode="auto">
            <a:xfrm>
              <a:off x="3728" y="411"/>
              <a:ext cx="2384" cy="811"/>
            </a:xfrm>
            <a:prstGeom prst="line">
              <a:avLst/>
            </a:prstGeom>
            <a:noFill/>
            <a:ln w="14">
              <a:solidFill>
                <a:srgbClr val="8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4" name="Line 4">
              <a:extLst>
                <a:ext uri="{FF2B5EF4-FFF2-40B4-BE49-F238E27FC236}">
                  <a16:creationId xmlns:a16="http://schemas.microsoft.com/office/drawing/2014/main" id="{544C05A6-CD36-F761-C4B5-77C330A376C1}"/>
                </a:ext>
              </a:extLst>
            </p:cNvPr>
            <p:cNvSpPr>
              <a:spLocks noChangeShapeType="1"/>
            </p:cNvSpPr>
            <p:nvPr/>
          </p:nvSpPr>
          <p:spPr bwMode="auto">
            <a:xfrm flipH="1">
              <a:off x="1480" y="521"/>
              <a:ext cx="2028" cy="701"/>
            </a:xfrm>
            <a:prstGeom prst="line">
              <a:avLst/>
            </a:prstGeom>
            <a:noFill/>
            <a:ln w="14">
              <a:solidFill>
                <a:srgbClr val="8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2171452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4D380-73B6-D0C8-52C2-128732E19CA6}"/>
              </a:ext>
            </a:extLst>
          </p:cNvPr>
          <p:cNvSpPr txBox="1">
            <a:spLocks/>
          </p:cNvSpPr>
          <p:nvPr/>
        </p:nvSpPr>
        <p:spPr>
          <a:xfrm>
            <a:off x="10161" y="223686"/>
            <a:ext cx="12171678" cy="650074"/>
          </a:xfrm>
          <a:prstGeom prst="rect">
            <a:avLst/>
          </a:prstGeom>
        </p:spPr>
        <p:txBody>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solidFill>
                  <a:schemeClr val="accent6">
                    <a:lumMod val="50000"/>
                  </a:schemeClr>
                </a:solidFill>
                <a:latin typeface="Times New Roman" panose="02020603050405020304" pitchFamily="18" charset="0"/>
                <a:cs typeface="Times New Roman" panose="02020603050405020304" pitchFamily="18" charset="0"/>
              </a:rPr>
              <a:t>Screenshots of Results</a:t>
            </a:r>
            <a:endParaRPr lang="en-IN" dirty="0">
              <a:solidFill>
                <a:schemeClr val="accent6">
                  <a:lumMod val="50000"/>
                </a:schemeClr>
              </a:solidFill>
              <a:latin typeface="Times New Roman" panose="02020603050405020304" pitchFamily="18" charset="0"/>
              <a:cs typeface="Times New Roman" panose="02020603050405020304" pitchFamily="18" charset="0"/>
            </a:endParaRPr>
          </a:p>
        </p:txBody>
      </p:sp>
      <p:pic>
        <p:nvPicPr>
          <p:cNvPr id="34" name="Picture 33">
            <a:extLst>
              <a:ext uri="{FF2B5EF4-FFF2-40B4-BE49-F238E27FC236}">
                <a16:creationId xmlns:a16="http://schemas.microsoft.com/office/drawing/2014/main" id="{B32F8D23-3EFD-BF5E-6673-E3A79CA4C3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1" y="1026160"/>
            <a:ext cx="12192000" cy="5811985"/>
          </a:xfrm>
          <a:prstGeom prst="rect">
            <a:avLst/>
          </a:prstGeom>
        </p:spPr>
      </p:pic>
      <p:pic>
        <p:nvPicPr>
          <p:cNvPr id="58" name="Picture 57">
            <a:extLst>
              <a:ext uri="{FF2B5EF4-FFF2-40B4-BE49-F238E27FC236}">
                <a16:creationId xmlns:a16="http://schemas.microsoft.com/office/drawing/2014/main" id="{94107A14-DB0F-92F3-337D-A73D934C22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6159"/>
            <a:ext cx="12192000" cy="5811986"/>
          </a:xfrm>
          <a:prstGeom prst="rect">
            <a:avLst/>
          </a:prstGeom>
        </p:spPr>
      </p:pic>
      <p:pic>
        <p:nvPicPr>
          <p:cNvPr id="60" name="Picture 59">
            <a:extLst>
              <a:ext uri="{FF2B5EF4-FFF2-40B4-BE49-F238E27FC236}">
                <a16:creationId xmlns:a16="http://schemas.microsoft.com/office/drawing/2014/main" id="{FD94D48B-AF09-7B84-08CF-CA893DEC05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1" y="792481"/>
            <a:ext cx="12192000" cy="6045664"/>
          </a:xfrm>
          <a:prstGeom prst="rect">
            <a:avLst/>
          </a:prstGeom>
        </p:spPr>
      </p:pic>
      <p:pic>
        <p:nvPicPr>
          <p:cNvPr id="62" name="Picture 61">
            <a:extLst>
              <a:ext uri="{FF2B5EF4-FFF2-40B4-BE49-F238E27FC236}">
                <a16:creationId xmlns:a16="http://schemas.microsoft.com/office/drawing/2014/main" id="{22711E17-B5D5-13D3-4BBF-082BB7ED50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22" y="942164"/>
            <a:ext cx="12192000" cy="5811986"/>
          </a:xfrm>
          <a:prstGeom prst="rect">
            <a:avLst/>
          </a:prstGeom>
        </p:spPr>
      </p:pic>
      <p:pic>
        <p:nvPicPr>
          <p:cNvPr id="64" name="Picture 63">
            <a:extLst>
              <a:ext uri="{FF2B5EF4-FFF2-40B4-BE49-F238E27FC236}">
                <a16:creationId xmlns:a16="http://schemas.microsoft.com/office/drawing/2014/main" id="{9FBAA902-4A79-C9B9-EA8E-32F661C374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61" y="1016898"/>
            <a:ext cx="12192000" cy="5811987"/>
          </a:xfrm>
          <a:prstGeom prst="rect">
            <a:avLst/>
          </a:prstGeom>
        </p:spPr>
      </p:pic>
      <p:pic>
        <p:nvPicPr>
          <p:cNvPr id="66" name="Picture 65">
            <a:extLst>
              <a:ext uri="{FF2B5EF4-FFF2-40B4-BE49-F238E27FC236}">
                <a16:creationId xmlns:a16="http://schemas.microsoft.com/office/drawing/2014/main" id="{6951353D-479C-0F2D-78DF-DBD3AAB8E7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61" y="1023443"/>
            <a:ext cx="12192000" cy="5814702"/>
          </a:xfrm>
          <a:prstGeom prst="rect">
            <a:avLst/>
          </a:prstGeom>
        </p:spPr>
      </p:pic>
      <p:pic>
        <p:nvPicPr>
          <p:cNvPr id="68" name="Picture 67">
            <a:extLst>
              <a:ext uri="{FF2B5EF4-FFF2-40B4-BE49-F238E27FC236}">
                <a16:creationId xmlns:a16="http://schemas.microsoft.com/office/drawing/2014/main" id="{EE7AA933-7597-E110-FEB8-35CEAD1627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322" y="1023443"/>
            <a:ext cx="12192000" cy="5855718"/>
          </a:xfrm>
          <a:prstGeom prst="rect">
            <a:avLst/>
          </a:prstGeom>
        </p:spPr>
      </p:pic>
      <p:pic>
        <p:nvPicPr>
          <p:cNvPr id="70" name="Picture 69">
            <a:extLst>
              <a:ext uri="{FF2B5EF4-FFF2-40B4-BE49-F238E27FC236}">
                <a16:creationId xmlns:a16="http://schemas.microsoft.com/office/drawing/2014/main" id="{715941DA-C5D9-6732-29D7-64678F822DA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61" y="1043131"/>
            <a:ext cx="12192000" cy="5814703"/>
          </a:xfrm>
          <a:prstGeom prst="rect">
            <a:avLst/>
          </a:prstGeom>
        </p:spPr>
      </p:pic>
      <p:pic>
        <p:nvPicPr>
          <p:cNvPr id="72" name="Picture 71">
            <a:extLst>
              <a:ext uri="{FF2B5EF4-FFF2-40B4-BE49-F238E27FC236}">
                <a16:creationId xmlns:a16="http://schemas.microsoft.com/office/drawing/2014/main" id="{978C96C3-9ED4-682E-35A0-0B4EAB16885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805" y="447040"/>
            <a:ext cx="12192000" cy="6432121"/>
          </a:xfrm>
          <a:prstGeom prst="rect">
            <a:avLst/>
          </a:prstGeom>
        </p:spPr>
      </p:pic>
      <p:pic>
        <p:nvPicPr>
          <p:cNvPr id="74" name="Picture 73">
            <a:extLst>
              <a:ext uri="{FF2B5EF4-FFF2-40B4-BE49-F238E27FC236}">
                <a16:creationId xmlns:a16="http://schemas.microsoft.com/office/drawing/2014/main" id="{AE7CCFDB-4ECD-3CC2-A075-6DAE1588067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805" y="1043131"/>
            <a:ext cx="12273285" cy="5816234"/>
          </a:xfrm>
          <a:prstGeom prst="rect">
            <a:avLst/>
          </a:prstGeom>
        </p:spPr>
      </p:pic>
      <p:pic>
        <p:nvPicPr>
          <p:cNvPr id="76" name="Picture 75">
            <a:extLst>
              <a:ext uri="{FF2B5EF4-FFF2-40B4-BE49-F238E27FC236}">
                <a16:creationId xmlns:a16="http://schemas.microsoft.com/office/drawing/2014/main" id="{70564905-E7AA-C59C-DEF6-772581C0B44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481" y="656815"/>
            <a:ext cx="12232641" cy="6249240"/>
          </a:xfrm>
          <a:prstGeom prst="rect">
            <a:avLst/>
          </a:prstGeom>
        </p:spPr>
      </p:pic>
      <p:pic>
        <p:nvPicPr>
          <p:cNvPr id="78" name="Picture 77">
            <a:extLst>
              <a:ext uri="{FF2B5EF4-FFF2-40B4-BE49-F238E27FC236}">
                <a16:creationId xmlns:a16="http://schemas.microsoft.com/office/drawing/2014/main" id="{B0AE816A-F0A3-8F29-B79C-937B0989F7B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1124" y="1056640"/>
            <a:ext cx="12273285" cy="5774961"/>
          </a:xfrm>
          <a:prstGeom prst="rect">
            <a:avLst/>
          </a:prstGeom>
        </p:spPr>
      </p:pic>
      <p:pic>
        <p:nvPicPr>
          <p:cNvPr id="80" name="Picture 79">
            <a:extLst>
              <a:ext uri="{FF2B5EF4-FFF2-40B4-BE49-F238E27FC236}">
                <a16:creationId xmlns:a16="http://schemas.microsoft.com/office/drawing/2014/main" id="{55F1DD8B-85DF-4D93-8053-564C59A97DB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0805" y="1012592"/>
            <a:ext cx="12222483" cy="5855718"/>
          </a:xfrm>
          <a:prstGeom prst="rect">
            <a:avLst/>
          </a:prstGeom>
        </p:spPr>
      </p:pic>
    </p:spTree>
    <p:extLst>
      <p:ext uri="{BB962C8B-B14F-4D97-AF65-F5344CB8AC3E}">
        <p14:creationId xmlns:p14="http://schemas.microsoft.com/office/powerpoint/2010/main" val="247745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6"/>
                                        </p:tgtEl>
                                        <p:attrNameLst>
                                          <p:attrName>style.visibility</p:attrName>
                                        </p:attrNameLst>
                                      </p:cBhvr>
                                      <p:to>
                                        <p:strVal val="visible"/>
                                      </p:to>
                                    </p:set>
                                    <p:animEffect transition="in" filter="fade">
                                      <p:cBhvr>
                                        <p:cTn id="32" dur="500"/>
                                        <p:tgtEl>
                                          <p:spTgt spid="6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8"/>
                                        </p:tgtEl>
                                        <p:attrNameLst>
                                          <p:attrName>style.visibility</p:attrName>
                                        </p:attrNameLst>
                                      </p:cBhvr>
                                      <p:to>
                                        <p:strVal val="visible"/>
                                      </p:to>
                                    </p:set>
                                    <p:animEffect transition="in" filter="fade">
                                      <p:cBhvr>
                                        <p:cTn id="37" dur="500"/>
                                        <p:tgtEl>
                                          <p:spTgt spid="6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0"/>
                                        </p:tgtEl>
                                        <p:attrNameLst>
                                          <p:attrName>style.visibility</p:attrName>
                                        </p:attrNameLst>
                                      </p:cBhvr>
                                      <p:to>
                                        <p:strVal val="visible"/>
                                      </p:to>
                                    </p:set>
                                    <p:animEffect transition="in" filter="fade">
                                      <p:cBhvr>
                                        <p:cTn id="42" dur="500"/>
                                        <p:tgtEl>
                                          <p:spTgt spid="7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2"/>
                                        </p:tgtEl>
                                        <p:attrNameLst>
                                          <p:attrName>style.visibility</p:attrName>
                                        </p:attrNameLst>
                                      </p:cBhvr>
                                      <p:to>
                                        <p:strVal val="visible"/>
                                      </p:to>
                                    </p:set>
                                    <p:animEffect transition="in" filter="fade">
                                      <p:cBhvr>
                                        <p:cTn id="47" dur="500"/>
                                        <p:tgtEl>
                                          <p:spTgt spid="7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500"/>
                                        <p:tgtEl>
                                          <p:spTgt spid="7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6"/>
                                        </p:tgtEl>
                                        <p:attrNameLst>
                                          <p:attrName>style.visibility</p:attrName>
                                        </p:attrNameLst>
                                      </p:cBhvr>
                                      <p:to>
                                        <p:strVal val="visible"/>
                                      </p:to>
                                    </p:set>
                                    <p:animEffect transition="in" filter="fade">
                                      <p:cBhvr>
                                        <p:cTn id="57" dur="500"/>
                                        <p:tgtEl>
                                          <p:spTgt spid="7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78"/>
                                        </p:tgtEl>
                                        <p:attrNameLst>
                                          <p:attrName>style.visibility</p:attrName>
                                        </p:attrNameLst>
                                      </p:cBhvr>
                                      <p:to>
                                        <p:strVal val="visible"/>
                                      </p:to>
                                    </p:set>
                                    <p:animEffect transition="in" filter="fade">
                                      <p:cBhvr>
                                        <p:cTn id="62" dur="500"/>
                                        <p:tgtEl>
                                          <p:spTgt spid="7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80"/>
                                        </p:tgtEl>
                                        <p:attrNameLst>
                                          <p:attrName>style.visibility</p:attrName>
                                        </p:attrNameLst>
                                      </p:cBhvr>
                                      <p:to>
                                        <p:strVal val="visible"/>
                                      </p:to>
                                    </p:set>
                                    <p:animEffect transition="in" filter="fade">
                                      <p:cBhvr>
                                        <p:cTn id="67"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itle 1">
            <a:extLst>
              <a:ext uri="{FF2B5EF4-FFF2-40B4-BE49-F238E27FC236}">
                <a16:creationId xmlns:a16="http://schemas.microsoft.com/office/drawing/2014/main" id="{29C5EE6D-60AD-D776-7C83-A8089B912D01}"/>
              </a:ext>
            </a:extLst>
          </p:cNvPr>
          <p:cNvSpPr txBox="1">
            <a:spLocks/>
          </p:cNvSpPr>
          <p:nvPr/>
        </p:nvSpPr>
        <p:spPr>
          <a:xfrm>
            <a:off x="-1" y="417921"/>
            <a:ext cx="12192001" cy="666808"/>
          </a:xfrm>
          <a:prstGeom prst="rect">
            <a:avLst/>
          </a:prstGeom>
        </p:spPr>
        <p:txBody>
          <a:bodyP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IN" b="1" cap="none" dirty="0">
                <a:solidFill>
                  <a:schemeClr val="accent6">
                    <a:lumMod val="50000"/>
                  </a:schemeClr>
                </a:solidFill>
                <a:latin typeface="Times New Roman" panose="02020603050405020304" pitchFamily="18" charset="0"/>
                <a:cs typeface="Times New Roman" panose="02020603050405020304" pitchFamily="18" charset="0"/>
              </a:rPr>
              <a:t>Test Cases</a:t>
            </a:r>
          </a:p>
        </p:txBody>
      </p:sp>
      <p:pic>
        <p:nvPicPr>
          <p:cNvPr id="85" name="Picture 84">
            <a:extLst>
              <a:ext uri="{FF2B5EF4-FFF2-40B4-BE49-F238E27FC236}">
                <a16:creationId xmlns:a16="http://schemas.microsoft.com/office/drawing/2014/main" id="{6363D001-D76A-D1AC-14FE-6F94E80A75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3342"/>
            <a:ext cx="12192000" cy="5674658"/>
          </a:xfrm>
          <a:prstGeom prst="rect">
            <a:avLst/>
          </a:prstGeom>
        </p:spPr>
      </p:pic>
      <p:pic>
        <p:nvPicPr>
          <p:cNvPr id="87" name="Picture 86">
            <a:extLst>
              <a:ext uri="{FF2B5EF4-FFF2-40B4-BE49-F238E27FC236}">
                <a16:creationId xmlns:a16="http://schemas.microsoft.com/office/drawing/2014/main" id="{4A9CAE03-DDAC-AA94-A57C-E8CEDDF4B0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977152"/>
            <a:ext cx="12192000" cy="5880847"/>
          </a:xfrm>
          <a:prstGeom prst="rect">
            <a:avLst/>
          </a:prstGeom>
        </p:spPr>
      </p:pic>
      <p:pic>
        <p:nvPicPr>
          <p:cNvPr id="89" name="Picture 88">
            <a:extLst>
              <a:ext uri="{FF2B5EF4-FFF2-40B4-BE49-F238E27FC236}">
                <a16:creationId xmlns:a16="http://schemas.microsoft.com/office/drawing/2014/main" id="{52BE1A50-FC09-6E62-A004-250F91B0A9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1183341"/>
            <a:ext cx="12192000" cy="5712197"/>
          </a:xfrm>
          <a:prstGeom prst="rect">
            <a:avLst/>
          </a:prstGeom>
        </p:spPr>
      </p:pic>
      <p:pic>
        <p:nvPicPr>
          <p:cNvPr id="91" name="Picture 90">
            <a:extLst>
              <a:ext uri="{FF2B5EF4-FFF2-40B4-BE49-F238E27FC236}">
                <a16:creationId xmlns:a16="http://schemas.microsoft.com/office/drawing/2014/main" id="{3302EFCB-77AA-6857-4C2F-095570FE7D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128431"/>
            <a:ext cx="12192000" cy="5880847"/>
          </a:xfrm>
          <a:prstGeom prst="rect">
            <a:avLst/>
          </a:prstGeom>
        </p:spPr>
      </p:pic>
      <p:pic>
        <p:nvPicPr>
          <p:cNvPr id="96" name="Picture 95">
            <a:extLst>
              <a:ext uri="{FF2B5EF4-FFF2-40B4-BE49-F238E27FC236}">
                <a16:creationId xmlns:a16="http://schemas.microsoft.com/office/drawing/2014/main" id="{B1DDBEEF-E892-D0D7-40BF-B216DF4110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139639"/>
            <a:ext cx="12192000" cy="5718360"/>
          </a:xfrm>
          <a:prstGeom prst="rect">
            <a:avLst/>
          </a:prstGeom>
        </p:spPr>
      </p:pic>
      <p:pic>
        <p:nvPicPr>
          <p:cNvPr id="100" name="Picture 99">
            <a:extLst>
              <a:ext uri="{FF2B5EF4-FFF2-40B4-BE49-F238E27FC236}">
                <a16:creationId xmlns:a16="http://schemas.microsoft.com/office/drawing/2014/main" id="{C69C24B6-2207-AAB0-40D9-33151F7EBB3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102564"/>
            <a:ext cx="12192000" cy="5873750"/>
          </a:xfrm>
          <a:prstGeom prst="rect">
            <a:avLst/>
          </a:prstGeom>
        </p:spPr>
      </p:pic>
      <p:pic>
        <p:nvPicPr>
          <p:cNvPr id="102" name="Picture 101">
            <a:extLst>
              <a:ext uri="{FF2B5EF4-FFF2-40B4-BE49-F238E27FC236}">
                <a16:creationId xmlns:a16="http://schemas.microsoft.com/office/drawing/2014/main" id="{A25B7133-141F-A37E-ECD6-5C47DF6AA46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 y="1077446"/>
            <a:ext cx="12192000" cy="5886450"/>
          </a:xfrm>
          <a:prstGeom prst="rect">
            <a:avLst/>
          </a:prstGeom>
        </p:spPr>
      </p:pic>
      <p:pic>
        <p:nvPicPr>
          <p:cNvPr id="104" name="Picture 103">
            <a:extLst>
              <a:ext uri="{FF2B5EF4-FFF2-40B4-BE49-F238E27FC236}">
                <a16:creationId xmlns:a16="http://schemas.microsoft.com/office/drawing/2014/main" id="{5AB06AF2-AFCB-AABD-01AC-8441B7CEA6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1058769"/>
            <a:ext cx="12192000" cy="5880100"/>
          </a:xfrm>
          <a:prstGeom prst="rect">
            <a:avLst/>
          </a:prstGeom>
        </p:spPr>
      </p:pic>
    </p:spTree>
    <p:extLst>
      <p:ext uri="{BB962C8B-B14F-4D97-AF65-F5344CB8AC3E}">
        <p14:creationId xmlns:p14="http://schemas.microsoft.com/office/powerpoint/2010/main" val="421500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500"/>
                                        <p:tgtEl>
                                          <p:spTgt spid="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fade">
                                      <p:cBhvr>
                                        <p:cTn id="12" dur="500"/>
                                        <p:tgtEl>
                                          <p:spTgt spid="8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9"/>
                                        </p:tgtEl>
                                        <p:attrNameLst>
                                          <p:attrName>style.visibility</p:attrName>
                                        </p:attrNameLst>
                                      </p:cBhvr>
                                      <p:to>
                                        <p:strVal val="visible"/>
                                      </p:to>
                                    </p:set>
                                    <p:animEffect transition="in" filter="fade">
                                      <p:cBhvr>
                                        <p:cTn id="17" dur="500"/>
                                        <p:tgtEl>
                                          <p:spTgt spid="8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1"/>
                                        </p:tgtEl>
                                        <p:attrNameLst>
                                          <p:attrName>style.visibility</p:attrName>
                                        </p:attrNameLst>
                                      </p:cBhvr>
                                      <p:to>
                                        <p:strVal val="visible"/>
                                      </p:to>
                                    </p:set>
                                    <p:animEffect transition="in" filter="fade">
                                      <p:cBhvr>
                                        <p:cTn id="22" dur="500"/>
                                        <p:tgtEl>
                                          <p:spTgt spid="9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gtEl>
                                        <p:attrNameLst>
                                          <p:attrName>style.visibility</p:attrName>
                                        </p:attrNameLst>
                                      </p:cBhvr>
                                      <p:to>
                                        <p:strVal val="visible"/>
                                      </p:to>
                                    </p:set>
                                    <p:animEffect transition="in" filter="fade">
                                      <p:cBhvr>
                                        <p:cTn id="27" dur="500"/>
                                        <p:tgtEl>
                                          <p:spTgt spid="9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0"/>
                                        </p:tgtEl>
                                        <p:attrNameLst>
                                          <p:attrName>style.visibility</p:attrName>
                                        </p:attrNameLst>
                                      </p:cBhvr>
                                      <p:to>
                                        <p:strVal val="visible"/>
                                      </p:to>
                                    </p:set>
                                    <p:animEffect transition="in" filter="fade">
                                      <p:cBhvr>
                                        <p:cTn id="32" dur="500"/>
                                        <p:tgtEl>
                                          <p:spTgt spid="10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2"/>
                                        </p:tgtEl>
                                        <p:attrNameLst>
                                          <p:attrName>style.visibility</p:attrName>
                                        </p:attrNameLst>
                                      </p:cBhvr>
                                      <p:to>
                                        <p:strVal val="visible"/>
                                      </p:to>
                                    </p:set>
                                    <p:animEffect transition="in" filter="fade">
                                      <p:cBhvr>
                                        <p:cTn id="37" dur="500"/>
                                        <p:tgtEl>
                                          <p:spTgt spid="10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4"/>
                                        </p:tgtEl>
                                        <p:attrNameLst>
                                          <p:attrName>style.visibility</p:attrName>
                                        </p:attrNameLst>
                                      </p:cBhvr>
                                      <p:to>
                                        <p:strVal val="visible"/>
                                      </p:to>
                                    </p:set>
                                    <p:animEffect transition="in" filter="fade">
                                      <p:cBhvr>
                                        <p:cTn id="42"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5DA0E3-3C5E-0DBD-A3AC-62D354A26013}"/>
              </a:ext>
            </a:extLst>
          </p:cNvPr>
          <p:cNvSpPr>
            <a:spLocks noGrp="1"/>
          </p:cNvSpPr>
          <p:nvPr>
            <p:ph sz="quarter" idx="13"/>
          </p:nvPr>
        </p:nvSpPr>
        <p:spPr>
          <a:xfrm>
            <a:off x="914087" y="1353671"/>
            <a:ext cx="10363826" cy="4975411"/>
          </a:xfrm>
        </p:spPr>
        <p:txBody>
          <a:bodyPr>
            <a:noAutofit/>
          </a:bodyPr>
          <a:lstStyle/>
          <a:p>
            <a:pPr marL="0" indent="0">
              <a:buNone/>
            </a:pPr>
            <a:r>
              <a:rPr lang="en-US" cap="none" dirty="0">
                <a:latin typeface="Times New Roman" panose="02020603050405020304" pitchFamily="18" charset="0"/>
                <a:cs typeface="Times New Roman" panose="02020603050405020304" pitchFamily="18" charset="0"/>
              </a:rPr>
              <a:t>The enforcement of access control and the support of keyword search are important issues in secure cloud storage system. So in our project, we defined a new paradigm of searchable encryption system, and proposed a concrete construction. </a:t>
            </a:r>
          </a:p>
          <a:p>
            <a:pPr marL="0" indent="0">
              <a:buNone/>
            </a:pPr>
            <a:r>
              <a:rPr lang="en-US" cap="none" dirty="0">
                <a:latin typeface="Times New Roman" panose="02020603050405020304" pitchFamily="18" charset="0"/>
                <a:cs typeface="Times New Roman" panose="02020603050405020304" pitchFamily="18" charset="0"/>
              </a:rPr>
              <a:t>	The process involves the registration of both users and data owners, and the matching of their attributes or keywords to ensure that they are linked correctly. Once registered, both users and data owners need to be accepted by the KGC (Key Generation Center) and provided with public and private keys to access the cloud server.</a:t>
            </a:r>
          </a:p>
          <a:p>
            <a:pPr marL="0" indent="0">
              <a:buNone/>
            </a:pPr>
            <a:r>
              <a:rPr lang="en-US" cap="none" dirty="0">
                <a:latin typeface="Times New Roman" panose="02020603050405020304" pitchFamily="18" charset="0"/>
                <a:cs typeface="Times New Roman" panose="02020603050405020304" pitchFamily="18" charset="0"/>
              </a:rPr>
              <a:t>	 Users can then search for files uploaded by the data owner and request details from KGC, who will check their authenticity and provide file details if verified. To access the file, KGC generates an OTP (One Time Password) that the user must enter correctly before being allowed to download the requested file from the cloud server. This process helps ensure the security and integrity of the data stored on the cloud server and restricts access to authorized users only.</a:t>
            </a:r>
          </a:p>
        </p:txBody>
      </p:sp>
      <p:sp>
        <p:nvSpPr>
          <p:cNvPr id="4" name="Title 1">
            <a:extLst>
              <a:ext uri="{FF2B5EF4-FFF2-40B4-BE49-F238E27FC236}">
                <a16:creationId xmlns:a16="http://schemas.microsoft.com/office/drawing/2014/main" id="{44644087-7758-5AF4-77FD-7946F97CAAEB}"/>
              </a:ext>
            </a:extLst>
          </p:cNvPr>
          <p:cNvSpPr txBox="1">
            <a:spLocks/>
          </p:cNvSpPr>
          <p:nvPr/>
        </p:nvSpPr>
        <p:spPr>
          <a:xfrm>
            <a:off x="10161" y="640246"/>
            <a:ext cx="12171678" cy="650074"/>
          </a:xfrm>
          <a:prstGeom prst="rect">
            <a:avLst/>
          </a:prstGeom>
        </p:spPr>
        <p:txBody>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solidFill>
                  <a:schemeClr val="accent6">
                    <a:lumMod val="50000"/>
                  </a:schemeClr>
                </a:solidFill>
                <a:latin typeface="Times New Roman" panose="02020603050405020304" pitchFamily="18" charset="0"/>
                <a:cs typeface="Times New Roman" panose="02020603050405020304" pitchFamily="18" charset="0"/>
              </a:rPr>
              <a:t>Conclusion</a:t>
            </a:r>
            <a:endParaRPr lang="en-IN" dirty="0">
              <a:solidFill>
                <a:schemeClr val="accent6">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097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5DA0E3-3C5E-0DBD-A3AC-62D354A26013}"/>
              </a:ext>
            </a:extLst>
          </p:cNvPr>
          <p:cNvSpPr>
            <a:spLocks noGrp="1"/>
          </p:cNvSpPr>
          <p:nvPr>
            <p:ph sz="quarter" idx="13"/>
          </p:nvPr>
        </p:nvSpPr>
        <p:spPr>
          <a:xfrm>
            <a:off x="475130" y="1449885"/>
            <a:ext cx="10866134" cy="2680447"/>
          </a:xfrm>
        </p:spPr>
        <p:txBody>
          <a:bodyPr>
            <a:noAutofit/>
          </a:bodyPr>
          <a:lstStyle/>
          <a:p>
            <a:pPr>
              <a:buFont typeface="Wingdings" panose="05000000000000000000" pitchFamily="2" charset="2"/>
              <a:buChar char="q"/>
            </a:pPr>
            <a:r>
              <a:rPr lang="en-IN" sz="1400" cap="none" dirty="0">
                <a:latin typeface="Times New Roman" panose="02020603050405020304" pitchFamily="18" charset="0"/>
                <a:cs typeface="Times New Roman" panose="02020603050405020304" pitchFamily="18" charset="0"/>
              </a:rPr>
              <a:t>  C. Wang, N. Cao, J. Li, K. Ren, W. Lou. "Secure ranked keyword search over encrypted cloud data"[c]//IEEE 30th international conference on distributed computing systems (ICDCS), IEEE, 2010: 253-262. </a:t>
            </a:r>
          </a:p>
          <a:p>
            <a:pPr>
              <a:buFont typeface="Wingdings" panose="05000000000000000000" pitchFamily="2" charset="2"/>
              <a:buChar char="q"/>
            </a:pPr>
            <a:r>
              <a:rPr lang="en-IN" sz="1400" cap="none" dirty="0">
                <a:latin typeface="Times New Roman" panose="02020603050405020304" pitchFamily="18" charset="0"/>
                <a:cs typeface="Times New Roman" panose="02020603050405020304" pitchFamily="18" charset="0"/>
              </a:rPr>
              <a:t>  Q. Zhang, L. T. Yang, Z. Chen, P. Li, M. J. </a:t>
            </a:r>
            <a:r>
              <a:rPr lang="en-IN" sz="1400" cap="none" dirty="0" err="1">
                <a:latin typeface="Times New Roman" panose="02020603050405020304" pitchFamily="18" charset="0"/>
                <a:cs typeface="Times New Roman" panose="02020603050405020304" pitchFamily="18" charset="0"/>
              </a:rPr>
              <a:t>Deen</a:t>
            </a:r>
            <a:r>
              <a:rPr lang="en-IN" sz="1400" cap="none" dirty="0">
                <a:latin typeface="Times New Roman" panose="02020603050405020304" pitchFamily="18" charset="0"/>
                <a:cs typeface="Times New Roman" panose="02020603050405020304" pitchFamily="18" charset="0"/>
              </a:rPr>
              <a:t>. “Privacy-preserving double-projection deep computation model with crowd sourcing on cloud for big data feature learning,” IEEE internet of things journal, 2017, DOI: 10.1109/jiot.2017.2732735. </a:t>
            </a:r>
          </a:p>
          <a:p>
            <a:pPr>
              <a:buFont typeface="Wingdings" panose="05000000000000000000" pitchFamily="2" charset="2"/>
              <a:buChar char="q"/>
            </a:pPr>
            <a:r>
              <a:rPr lang="en-IN" sz="1400" cap="none" dirty="0">
                <a:latin typeface="Times New Roman" panose="02020603050405020304" pitchFamily="18" charset="0"/>
                <a:cs typeface="Times New Roman" panose="02020603050405020304" pitchFamily="18" charset="0"/>
              </a:rPr>
              <a:t>  R. Chen, Y. Mu, G. Yang, F. Guo and X. Wang, “dual-server public- key encryption with keyword search for secure cloud storage,” IEEE transactions on information forensics and security, 2016, vol.11, no. 4, 789-798. </a:t>
            </a:r>
          </a:p>
          <a:p>
            <a:pPr>
              <a:buFont typeface="Wingdings" panose="05000000000000000000" pitchFamily="2" charset="2"/>
              <a:buChar char="q"/>
            </a:pPr>
            <a:r>
              <a:rPr lang="en-IN" sz="1400" cap="none" dirty="0">
                <a:latin typeface="Times New Roman" panose="02020603050405020304" pitchFamily="18" charset="0"/>
                <a:cs typeface="Times New Roman" panose="02020603050405020304" pitchFamily="18" charset="0"/>
              </a:rPr>
              <a:t>  R. Liu, R.H. Deng, K.K.R. Choo, J. Weng. ”An efficient privacy preserving outsourced calculation toolkit with multiple keys.” IEEE transactions on information forensics and security 11.11 (2016): 2401-2414. </a:t>
            </a:r>
          </a:p>
        </p:txBody>
      </p:sp>
      <p:sp>
        <p:nvSpPr>
          <p:cNvPr id="4" name="Title 1">
            <a:extLst>
              <a:ext uri="{FF2B5EF4-FFF2-40B4-BE49-F238E27FC236}">
                <a16:creationId xmlns:a16="http://schemas.microsoft.com/office/drawing/2014/main" id="{44644087-7758-5AF4-77FD-7946F97CAAEB}"/>
              </a:ext>
            </a:extLst>
          </p:cNvPr>
          <p:cNvSpPr txBox="1">
            <a:spLocks/>
          </p:cNvSpPr>
          <p:nvPr/>
        </p:nvSpPr>
        <p:spPr>
          <a:xfrm>
            <a:off x="8965" y="630684"/>
            <a:ext cx="12174070" cy="669198"/>
          </a:xfrm>
          <a:prstGeom prst="rect">
            <a:avLst/>
          </a:prstGeom>
        </p:spPr>
        <p:txBody>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solidFill>
                  <a:schemeClr val="accent6">
                    <a:lumMod val="50000"/>
                  </a:schemeClr>
                </a:solidFill>
                <a:latin typeface="Times New Roman" panose="02020603050405020304" pitchFamily="18" charset="0"/>
                <a:cs typeface="Times New Roman" panose="02020603050405020304" pitchFamily="18" charset="0"/>
              </a:rPr>
              <a:t>References</a:t>
            </a:r>
            <a:endParaRPr lang="en-IN"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1A6388D1-30D1-4237-581E-69F26AD99268}"/>
              </a:ext>
            </a:extLst>
          </p:cNvPr>
          <p:cNvSpPr txBox="1">
            <a:spLocks/>
          </p:cNvSpPr>
          <p:nvPr/>
        </p:nvSpPr>
        <p:spPr>
          <a:xfrm>
            <a:off x="112059" y="4175154"/>
            <a:ext cx="11967882" cy="669198"/>
          </a:xfrm>
          <a:prstGeom prst="rect">
            <a:avLst/>
          </a:prstGeom>
        </p:spPr>
        <p:txBody>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200" dirty="0">
                <a:solidFill>
                  <a:schemeClr val="accent6">
                    <a:lumMod val="50000"/>
                  </a:schemeClr>
                </a:solidFill>
                <a:latin typeface="Times New Roman" panose="02020603050405020304" pitchFamily="18" charset="0"/>
                <a:cs typeface="Times New Roman" panose="02020603050405020304" pitchFamily="18" charset="0"/>
              </a:rPr>
              <a:t>Web Resources</a:t>
            </a:r>
            <a:endParaRPr lang="en-IN" sz="3200"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95E0C3A3-12C5-D5C7-99DC-D34D9A80DFF0}"/>
              </a:ext>
            </a:extLst>
          </p:cNvPr>
          <p:cNvSpPr txBox="1">
            <a:spLocks/>
          </p:cNvSpPr>
          <p:nvPr/>
        </p:nvSpPr>
        <p:spPr>
          <a:xfrm>
            <a:off x="475130" y="4876798"/>
            <a:ext cx="10866134" cy="164054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a:buFont typeface="Wingdings" panose="05000000000000000000" pitchFamily="2" charset="2"/>
              <a:buChar char="q"/>
            </a:pPr>
            <a:r>
              <a:rPr lang="en-IN" sz="1400" u="sng" dirty="0">
                <a:hlinkClick r:id="rId2">
                  <a:extLst>
                    <a:ext uri="{A12FA001-AC4F-418D-AE19-62706E023703}">
                      <ahyp:hlinkClr xmlns:ahyp="http://schemas.microsoft.com/office/drawing/2018/hyperlinkcolor" val="tx"/>
                    </a:ext>
                  </a:extLst>
                </a:hlinkClick>
              </a:rPr>
              <a:t>https://jpinfotech.org/efficient-traceable-authorization-search-system-for-securecloud-storage/</a:t>
            </a:r>
            <a:endParaRPr lang="en-IN" sz="1400" u="sng" dirty="0"/>
          </a:p>
          <a:p>
            <a:pPr>
              <a:buFont typeface="Wingdings" panose="05000000000000000000" pitchFamily="2" charset="2"/>
              <a:buChar char="q"/>
            </a:pPr>
            <a:r>
              <a:rPr lang="en-IN" sz="1400" u="sng" dirty="0">
                <a:hlinkClick r:id="rId3">
                  <a:extLst>
                    <a:ext uri="{A12FA001-AC4F-418D-AE19-62706E023703}">
                      <ahyp:hlinkClr xmlns:ahyp="http://schemas.microsoft.com/office/drawing/2018/hyperlinkcolor" val="tx"/>
                    </a:ext>
                  </a:extLst>
                </a:hlinkClick>
              </a:rPr>
              <a:t>http://ieeexplore.ieee.org/document/8327889/</a:t>
            </a:r>
            <a:endParaRPr lang="en-IN" sz="1400" u="sng" dirty="0"/>
          </a:p>
          <a:p>
            <a:pPr>
              <a:buFont typeface="Wingdings" panose="05000000000000000000" pitchFamily="2" charset="2"/>
              <a:buChar char="q"/>
            </a:pPr>
            <a:r>
              <a:rPr lang="en-IN" sz="1400" u="sng" dirty="0">
                <a:hlinkClick r:id="rId4">
                  <a:extLst>
                    <a:ext uri="{A12FA001-AC4F-418D-AE19-62706E023703}">
                      <ahyp:hlinkClr xmlns:ahyp="http://schemas.microsoft.com/office/drawing/2018/hyperlinkcolor" val="tx"/>
                    </a:ext>
                  </a:extLst>
                </a:hlinkClick>
              </a:rPr>
              <a:t>http://inpressco.com/secure-and-efficient-traceable-authorization-multi-keywordsearch-system-for-cloud-storage-using-blockchain-technology/</a:t>
            </a:r>
            <a:endParaRPr lang="en-IN" sz="1400" u="sng" dirty="0"/>
          </a:p>
        </p:txBody>
      </p:sp>
    </p:spTree>
    <p:extLst>
      <p:ext uri="{BB962C8B-B14F-4D97-AF65-F5344CB8AC3E}">
        <p14:creationId xmlns:p14="http://schemas.microsoft.com/office/powerpoint/2010/main" val="3668497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D7F8C-EFA4-6EDA-CF17-957E3BDF101A}"/>
              </a:ext>
            </a:extLst>
          </p:cNvPr>
          <p:cNvSpPr>
            <a:spLocks noGrp="1"/>
          </p:cNvSpPr>
          <p:nvPr>
            <p:ph type="title"/>
          </p:nvPr>
        </p:nvSpPr>
        <p:spPr>
          <a:xfrm>
            <a:off x="0" y="200620"/>
            <a:ext cx="12192000" cy="770556"/>
          </a:xfrm>
        </p:spPr>
        <p:txBody>
          <a:bodyPr/>
          <a:lstStyle/>
          <a:p>
            <a:r>
              <a:rPr lang="en-IN" b="1" cap="none" dirty="0">
                <a:solidFill>
                  <a:schemeClr val="accent6">
                    <a:lumMod val="50000"/>
                  </a:schemeClr>
                </a:solidFill>
                <a:latin typeface="Times New Roman" panose="02020603050405020304" pitchFamily="18" charset="0"/>
                <a:cs typeface="Times New Roman" panose="02020603050405020304" pitchFamily="18" charset="0"/>
              </a:rPr>
              <a:t>Contents</a:t>
            </a:r>
          </a:p>
        </p:txBody>
      </p:sp>
      <p:sp>
        <p:nvSpPr>
          <p:cNvPr id="3" name="Content Placeholder 2">
            <a:extLst>
              <a:ext uri="{FF2B5EF4-FFF2-40B4-BE49-F238E27FC236}">
                <a16:creationId xmlns:a16="http://schemas.microsoft.com/office/drawing/2014/main" id="{C6949018-C0AF-FDF0-5EDF-E4090B008762}"/>
              </a:ext>
            </a:extLst>
          </p:cNvPr>
          <p:cNvSpPr>
            <a:spLocks noGrp="1"/>
          </p:cNvSpPr>
          <p:nvPr>
            <p:ph idx="1"/>
          </p:nvPr>
        </p:nvSpPr>
        <p:spPr>
          <a:xfrm>
            <a:off x="1703294" y="971176"/>
            <a:ext cx="9801318" cy="5608918"/>
          </a:xfrm>
        </p:spPr>
        <p:txBody>
          <a:bodyPr>
            <a:normAutofit fontScale="77500" lnSpcReduction="20000"/>
          </a:bodyPr>
          <a:lstStyle/>
          <a:p>
            <a:r>
              <a:rPr lang="en-US" sz="2600" dirty="0">
                <a:latin typeface="Times New Roman" panose="02020603050405020304" pitchFamily="18" charset="0"/>
                <a:cs typeface="Times New Roman" panose="02020603050405020304" pitchFamily="18" charset="0"/>
              </a:rPr>
              <a:t> </a:t>
            </a:r>
            <a:r>
              <a:rPr lang="en-US" sz="2200" cap="none" dirty="0">
                <a:latin typeface="Times New Roman" panose="02020603050405020304" pitchFamily="18" charset="0"/>
                <a:cs typeface="Times New Roman" panose="02020603050405020304" pitchFamily="18" charset="0"/>
              </a:rPr>
              <a:t>Abstract</a:t>
            </a:r>
          </a:p>
          <a:p>
            <a:r>
              <a:rPr lang="en-US" sz="2200" cap="none" dirty="0">
                <a:latin typeface="Times New Roman" panose="02020603050405020304" pitchFamily="18" charset="0"/>
                <a:cs typeface="Times New Roman" panose="02020603050405020304" pitchFamily="18" charset="0"/>
              </a:rPr>
              <a:t>Introduction</a:t>
            </a:r>
          </a:p>
          <a:p>
            <a:r>
              <a:rPr lang="en-US" sz="2200" cap="none" dirty="0">
                <a:latin typeface="Times New Roman" panose="02020603050405020304" pitchFamily="18" charset="0"/>
                <a:cs typeface="Times New Roman" panose="02020603050405020304" pitchFamily="18" charset="0"/>
              </a:rPr>
              <a:t>System requirements</a:t>
            </a:r>
          </a:p>
          <a:p>
            <a:pPr lvl="1">
              <a:buFont typeface="Courier New" panose="02070309020205020404" pitchFamily="49" charset="0"/>
              <a:buChar char="o"/>
            </a:pPr>
            <a:r>
              <a:rPr lang="en-US" sz="2200" cap="none" dirty="0">
                <a:latin typeface="Times New Roman" panose="02020603050405020304" pitchFamily="18" charset="0"/>
                <a:cs typeface="Times New Roman" panose="02020603050405020304" pitchFamily="18" charset="0"/>
              </a:rPr>
              <a:t>Hardware requirements</a:t>
            </a:r>
          </a:p>
          <a:p>
            <a:pPr lvl="1">
              <a:buFont typeface="Courier New" panose="02070309020205020404" pitchFamily="49" charset="0"/>
              <a:buChar char="o"/>
            </a:pPr>
            <a:r>
              <a:rPr lang="en-US" sz="2200" cap="none" dirty="0">
                <a:latin typeface="Times New Roman" panose="02020603050405020304" pitchFamily="18" charset="0"/>
                <a:cs typeface="Times New Roman" panose="02020603050405020304" pitchFamily="18" charset="0"/>
              </a:rPr>
              <a:t>Software requirements</a:t>
            </a:r>
          </a:p>
          <a:p>
            <a:r>
              <a:rPr lang="en-US" sz="2200" cap="none" dirty="0">
                <a:latin typeface="Times New Roman" panose="02020603050405020304" pitchFamily="18" charset="0"/>
                <a:cs typeface="Times New Roman" panose="02020603050405020304" pitchFamily="18" charset="0"/>
              </a:rPr>
              <a:t>Modules Used</a:t>
            </a:r>
          </a:p>
          <a:p>
            <a:r>
              <a:rPr lang="en-US" sz="2200" cap="none" dirty="0">
                <a:latin typeface="Times New Roman" panose="02020603050405020304" pitchFamily="18" charset="0"/>
                <a:cs typeface="Times New Roman" panose="02020603050405020304" pitchFamily="18" charset="0"/>
              </a:rPr>
              <a:t>UML Diagrams</a:t>
            </a:r>
          </a:p>
          <a:p>
            <a:pPr lvl="1">
              <a:buFont typeface="Courier New" panose="02070309020205020404" pitchFamily="49" charset="0"/>
              <a:buChar char="o"/>
            </a:pPr>
            <a:r>
              <a:rPr lang="en-US" sz="2000" cap="none" dirty="0">
                <a:latin typeface="Times New Roman" panose="02020603050405020304" pitchFamily="18" charset="0"/>
                <a:cs typeface="Times New Roman" panose="02020603050405020304" pitchFamily="18" charset="0"/>
              </a:rPr>
              <a:t>Use Case Diagrams</a:t>
            </a:r>
          </a:p>
          <a:p>
            <a:pPr lvl="1">
              <a:buFont typeface="Courier New" panose="02070309020205020404" pitchFamily="49" charset="0"/>
              <a:buChar char="o"/>
            </a:pPr>
            <a:r>
              <a:rPr lang="en-US" sz="2000" cap="none" dirty="0">
                <a:latin typeface="Times New Roman" panose="02020603050405020304" pitchFamily="18" charset="0"/>
                <a:cs typeface="Times New Roman" panose="02020603050405020304" pitchFamily="18" charset="0"/>
              </a:rPr>
              <a:t>Class Diagrams</a:t>
            </a:r>
          </a:p>
          <a:p>
            <a:pPr lvl="1">
              <a:buFont typeface="Courier New" panose="02070309020205020404" pitchFamily="49" charset="0"/>
              <a:buChar char="o"/>
            </a:pPr>
            <a:r>
              <a:rPr lang="en-US" sz="2000" cap="none" dirty="0">
                <a:latin typeface="Times New Roman" panose="02020603050405020304" pitchFamily="18" charset="0"/>
                <a:cs typeface="Times New Roman" panose="02020603050405020304" pitchFamily="18" charset="0"/>
              </a:rPr>
              <a:t>Sequence Diagrams</a:t>
            </a:r>
          </a:p>
          <a:p>
            <a:pPr lvl="1">
              <a:buFont typeface="Courier New" panose="02070309020205020404" pitchFamily="49" charset="0"/>
              <a:buChar char="o"/>
            </a:pPr>
            <a:r>
              <a:rPr lang="en-US" sz="2000" cap="none" dirty="0">
                <a:latin typeface="Times New Roman" panose="02020603050405020304" pitchFamily="18" charset="0"/>
                <a:cs typeface="Times New Roman" panose="02020603050405020304" pitchFamily="18" charset="0"/>
              </a:rPr>
              <a:t>Activity Diagrams</a:t>
            </a:r>
          </a:p>
          <a:p>
            <a:r>
              <a:rPr lang="en-US" sz="2200" cap="none" dirty="0">
                <a:latin typeface="Times New Roman" panose="02020603050405020304" pitchFamily="18" charset="0"/>
                <a:cs typeface="Times New Roman" panose="02020603050405020304" pitchFamily="18" charset="0"/>
              </a:rPr>
              <a:t>Screenshots of Results</a:t>
            </a:r>
          </a:p>
          <a:p>
            <a:r>
              <a:rPr lang="en-US" sz="2200" cap="none" dirty="0">
                <a:latin typeface="Times New Roman" panose="02020603050405020304" pitchFamily="18" charset="0"/>
                <a:cs typeface="Times New Roman" panose="02020603050405020304" pitchFamily="18" charset="0"/>
              </a:rPr>
              <a:t>Test Cases</a:t>
            </a:r>
          </a:p>
          <a:p>
            <a:r>
              <a:rPr lang="en-US" sz="2200" cap="none" dirty="0">
                <a:latin typeface="Times New Roman" panose="02020603050405020304" pitchFamily="18" charset="0"/>
                <a:cs typeface="Times New Roman" panose="02020603050405020304" pitchFamily="18" charset="0"/>
              </a:rPr>
              <a:t>Conclusion</a:t>
            </a:r>
          </a:p>
          <a:p>
            <a:r>
              <a:rPr lang="en-US" sz="2200" cap="none" dirty="0">
                <a:latin typeface="Times New Roman" panose="02020603050405020304" pitchFamily="18" charset="0"/>
                <a:cs typeface="Times New Roman" panose="02020603050405020304" pitchFamily="18" charset="0"/>
              </a:rPr>
              <a:t>References &amp; Web Resources</a:t>
            </a:r>
          </a:p>
        </p:txBody>
      </p:sp>
    </p:spTree>
    <p:extLst>
      <p:ext uri="{BB962C8B-B14F-4D97-AF65-F5344CB8AC3E}">
        <p14:creationId xmlns:p14="http://schemas.microsoft.com/office/powerpoint/2010/main" val="1351473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B46E67-F1BA-BCCD-3EA7-74871F9CC2DA}"/>
              </a:ext>
            </a:extLst>
          </p:cNvPr>
          <p:cNvSpPr txBox="1"/>
          <p:nvPr/>
        </p:nvSpPr>
        <p:spPr>
          <a:xfrm>
            <a:off x="295835" y="2952091"/>
            <a:ext cx="11376211" cy="923330"/>
          </a:xfrm>
          <a:prstGeom prst="rect">
            <a:avLst/>
          </a:prstGeom>
          <a:noFill/>
        </p:spPr>
        <p:txBody>
          <a:bodyPr wrap="square">
            <a:spAutoFit/>
          </a:bodyPr>
          <a:lstStyle/>
          <a:p>
            <a:pPr algn="ctr"/>
            <a:r>
              <a:rPr lang="en-IN" sz="5400" b="1" dirty="0">
                <a:solidFill>
                  <a:schemeClr val="accent6">
                    <a:lumMod val="50000"/>
                  </a:schemeClr>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625470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A3AF2-B972-0FBE-D792-13F8FB640FB4}"/>
              </a:ext>
            </a:extLst>
          </p:cNvPr>
          <p:cNvSpPr>
            <a:spLocks noGrp="1"/>
          </p:cNvSpPr>
          <p:nvPr>
            <p:ph type="title"/>
          </p:nvPr>
        </p:nvSpPr>
        <p:spPr>
          <a:xfrm>
            <a:off x="-1" y="417921"/>
            <a:ext cx="12192001" cy="666808"/>
          </a:xfrm>
        </p:spPr>
        <p:txBody>
          <a:bodyPr>
            <a:normAutofit/>
          </a:bodyPr>
          <a:lstStyle/>
          <a:p>
            <a:pPr algn="ctr"/>
            <a:r>
              <a:rPr lang="en-IN" b="1" cap="none" dirty="0">
                <a:solidFill>
                  <a:schemeClr val="accent6">
                    <a:lumMod val="50000"/>
                  </a:schemeClr>
                </a:solidFill>
                <a:latin typeface="Times New Roman" panose="02020603050405020304" pitchFamily="18" charset="0"/>
                <a:cs typeface="Times New Roman" panose="02020603050405020304" pitchFamily="18" charset="0"/>
              </a:rPr>
              <a:t> Abstract</a:t>
            </a:r>
          </a:p>
        </p:txBody>
      </p:sp>
      <p:sp>
        <p:nvSpPr>
          <p:cNvPr id="3" name="Content Placeholder 2">
            <a:extLst>
              <a:ext uri="{FF2B5EF4-FFF2-40B4-BE49-F238E27FC236}">
                <a16:creationId xmlns:a16="http://schemas.microsoft.com/office/drawing/2014/main" id="{63453DF7-3E84-5F6F-0BC7-603A0241A151}"/>
              </a:ext>
            </a:extLst>
          </p:cNvPr>
          <p:cNvSpPr>
            <a:spLocks noGrp="1"/>
          </p:cNvSpPr>
          <p:nvPr>
            <p:ph idx="1"/>
          </p:nvPr>
        </p:nvSpPr>
        <p:spPr>
          <a:xfrm>
            <a:off x="508000" y="1378677"/>
            <a:ext cx="11091386" cy="5139890"/>
          </a:xfrm>
        </p:spPr>
        <p:txBody>
          <a:bodyPr>
            <a:normAutofit lnSpcReduction="10000"/>
          </a:bodyPr>
          <a:lstStyle/>
          <a:p>
            <a:pPr algn="just"/>
            <a:r>
              <a:rPr lang="en-US" sz="2000" cap="none" dirty="0">
                <a:latin typeface="Times New Roman" panose="02020603050405020304" pitchFamily="18" charset="0"/>
                <a:cs typeface="Times New Roman" panose="02020603050405020304" pitchFamily="18" charset="0"/>
              </a:rPr>
              <a:t>Secure search over encrypted remote data is crucial in cloud computing to guarantee the data privacy and usability. To prevent unauthorized data usage, fine-grained access control is necessary in multi-user system. </a:t>
            </a:r>
          </a:p>
          <a:p>
            <a:pPr algn="just"/>
            <a:r>
              <a:rPr lang="en-US" sz="2000" cap="none" dirty="0">
                <a:latin typeface="Times New Roman" panose="02020603050405020304" pitchFamily="18" charset="0"/>
                <a:cs typeface="Times New Roman" panose="02020603050405020304" pitchFamily="18" charset="0"/>
              </a:rPr>
              <a:t>However, authorized user may intentionally leak the secret key for financial benefit. Thus, tracing and revoking the malicious user who abuses secret key needs to be solved imminently.</a:t>
            </a:r>
          </a:p>
          <a:p>
            <a:pPr algn="just"/>
            <a:r>
              <a:rPr lang="en-US" cap="none" dirty="0">
                <a:latin typeface="Times New Roman" panose="02020603050405020304" pitchFamily="18" charset="0"/>
                <a:cs typeface="Times New Roman" panose="02020603050405020304" pitchFamily="18" charset="0"/>
              </a:rPr>
              <a:t>W</a:t>
            </a:r>
            <a:r>
              <a:rPr lang="en-US" sz="2000" cap="none" dirty="0">
                <a:latin typeface="Times New Roman" panose="02020603050405020304" pitchFamily="18" charset="0"/>
                <a:cs typeface="Times New Roman" panose="02020603050405020304" pitchFamily="18" charset="0"/>
              </a:rPr>
              <a:t>e propose an escrow free traceable attribute based multiple keywords subset search system with verifiable outsourced decryption.</a:t>
            </a:r>
          </a:p>
          <a:p>
            <a:pPr algn="just"/>
            <a:r>
              <a:rPr lang="en-US" sz="2000" cap="none" dirty="0">
                <a:latin typeface="Times New Roman" panose="02020603050405020304" pitchFamily="18" charset="0"/>
                <a:cs typeface="Times New Roman" panose="02020603050405020304" pitchFamily="18" charset="0"/>
              </a:rPr>
              <a:t>Also, the decryption process only requires ultra lightweight computation, which is a desirable feature for energy-limited devices. In addition, efficient user revocation is enabled after the malicious user is figured out.</a:t>
            </a:r>
          </a:p>
          <a:p>
            <a:pPr algn="just"/>
            <a:r>
              <a:rPr lang="en-US" sz="2000" cap="none" dirty="0">
                <a:latin typeface="Times New Roman" panose="02020603050405020304" pitchFamily="18" charset="0"/>
                <a:cs typeface="Times New Roman" panose="02020603050405020304" pitchFamily="18" charset="0"/>
              </a:rPr>
              <a:t>Moreover, the proposed system is able to support flexible number of attributes rather than polynomial bounded. Flexible multiple keyword subset search pattern is realized, and the change of the query keywords order does not affect the search result. </a:t>
            </a:r>
            <a:endParaRPr lang="en-IN" sz="2000"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2094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8F25BB-CA76-1CC9-4DD2-0802E936DD36}"/>
              </a:ext>
            </a:extLst>
          </p:cNvPr>
          <p:cNvSpPr>
            <a:spLocks noGrp="1"/>
          </p:cNvSpPr>
          <p:nvPr>
            <p:ph sz="quarter" idx="13"/>
          </p:nvPr>
        </p:nvSpPr>
        <p:spPr>
          <a:xfrm>
            <a:off x="913774" y="1192306"/>
            <a:ext cx="10363826" cy="5274667"/>
          </a:xfrm>
        </p:spPr>
        <p:txBody>
          <a:bodyPr>
            <a:normAutofit/>
          </a:bodyPr>
          <a:lstStyle/>
          <a:p>
            <a:pPr marL="342900" marR="0" lvl="0" indent="-342900" algn="just"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en-US" sz="1700" b="1"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Network Model : </a:t>
            </a:r>
            <a:r>
              <a:rPr kumimoji="0" lang="en-US" sz="17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The system comprises of four entities</a:t>
            </a:r>
            <a:r>
              <a:rPr lang="en-US" sz="1700" dirty="0">
                <a:solidFill>
                  <a:prstClr val="black">
                    <a:lumMod val="75000"/>
                    <a:lumOff val="25000"/>
                  </a:prstClr>
                </a:solidFill>
                <a:latin typeface="Times New Roman" panose="02020603050405020304" pitchFamily="18" charset="0"/>
                <a:cs typeface="Times New Roman" panose="02020603050405020304" pitchFamily="18" charset="0"/>
              </a:rPr>
              <a:t>, </a:t>
            </a:r>
            <a:r>
              <a:rPr lang="en-US" sz="1700" cap="none" dirty="0">
                <a:solidFill>
                  <a:prstClr val="black">
                    <a:lumMod val="75000"/>
                    <a:lumOff val="25000"/>
                  </a:prstClr>
                </a:solidFill>
                <a:latin typeface="Times New Roman" panose="02020603050405020304" pitchFamily="18" charset="0"/>
                <a:cs typeface="Times New Roman" panose="02020603050405020304" pitchFamily="18" charset="0"/>
              </a:rPr>
              <a:t>namely </a:t>
            </a:r>
            <a:endParaRPr kumimoji="0" lang="en-US" sz="17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endParaRPr>
          </a:p>
          <a:p>
            <a:pPr marL="800100" lvl="1" indent="-342900" algn="just">
              <a:lnSpc>
                <a:spcPct val="100000"/>
              </a:lnSpc>
              <a:spcBef>
                <a:spcPts val="1000"/>
              </a:spcBef>
              <a:buClr>
                <a:srgbClr val="A53010"/>
              </a:buClr>
              <a:buFont typeface="Wingdings" panose="05000000000000000000" pitchFamily="2" charset="2"/>
              <a:buChar char="§"/>
              <a:defRPr/>
            </a:pPr>
            <a:r>
              <a:rPr lang="en-US" sz="1700" cap="none" dirty="0">
                <a:solidFill>
                  <a:prstClr val="black">
                    <a:lumMod val="75000"/>
                    <a:lumOff val="25000"/>
                  </a:prstClr>
                </a:solidFill>
                <a:latin typeface="Times New Roman" panose="02020603050405020304" pitchFamily="18" charset="0"/>
                <a:cs typeface="Times New Roman" panose="02020603050405020304" pitchFamily="18" charset="0"/>
              </a:rPr>
              <a:t>Key Generation Center ( KGC )</a:t>
            </a:r>
          </a:p>
          <a:p>
            <a:pPr marL="800100" lvl="1" indent="-342900" algn="just">
              <a:lnSpc>
                <a:spcPct val="100000"/>
              </a:lnSpc>
              <a:spcBef>
                <a:spcPts val="1000"/>
              </a:spcBef>
              <a:buClr>
                <a:srgbClr val="A53010"/>
              </a:buClr>
              <a:buFont typeface="Wingdings" panose="05000000000000000000" pitchFamily="2" charset="2"/>
              <a:buChar char="§"/>
              <a:defRPr/>
            </a:pPr>
            <a:r>
              <a:rPr lang="en-US" sz="1700" cap="none" dirty="0">
                <a:solidFill>
                  <a:prstClr val="black">
                    <a:lumMod val="75000"/>
                    <a:lumOff val="25000"/>
                  </a:prstClr>
                </a:solidFill>
                <a:latin typeface="Times New Roman" panose="02020603050405020304" pitchFamily="18" charset="0"/>
                <a:cs typeface="Times New Roman" panose="02020603050405020304" pitchFamily="18" charset="0"/>
              </a:rPr>
              <a:t>Cloud Server ( CS )</a:t>
            </a:r>
          </a:p>
          <a:p>
            <a:pPr marL="800100" lvl="1" indent="-342900" algn="just">
              <a:lnSpc>
                <a:spcPct val="100000"/>
              </a:lnSpc>
              <a:spcBef>
                <a:spcPts val="1000"/>
              </a:spcBef>
              <a:buClr>
                <a:srgbClr val="A53010"/>
              </a:buClr>
              <a:buFont typeface="Wingdings" panose="05000000000000000000" pitchFamily="2" charset="2"/>
              <a:buChar char="§"/>
              <a:defRPr/>
            </a:pPr>
            <a:r>
              <a:rPr lang="en-US" sz="1700" cap="none" dirty="0">
                <a:solidFill>
                  <a:prstClr val="black">
                    <a:lumMod val="75000"/>
                    <a:lumOff val="25000"/>
                  </a:prstClr>
                </a:solidFill>
                <a:latin typeface="Times New Roman" panose="02020603050405020304" pitchFamily="18" charset="0"/>
                <a:cs typeface="Times New Roman" panose="02020603050405020304" pitchFamily="18" charset="0"/>
              </a:rPr>
              <a:t>Data Owner</a:t>
            </a:r>
          </a:p>
          <a:p>
            <a:pPr marL="800100" lvl="1" indent="-342900" algn="just">
              <a:lnSpc>
                <a:spcPct val="100000"/>
              </a:lnSpc>
              <a:spcBef>
                <a:spcPts val="1000"/>
              </a:spcBef>
              <a:buClr>
                <a:srgbClr val="A53010"/>
              </a:buClr>
              <a:buFont typeface="Wingdings" panose="05000000000000000000" pitchFamily="2" charset="2"/>
              <a:buChar char="§"/>
              <a:defRPr/>
            </a:pPr>
            <a:r>
              <a:rPr lang="en-US" sz="1700" cap="none" dirty="0">
                <a:solidFill>
                  <a:prstClr val="black">
                    <a:lumMod val="75000"/>
                    <a:lumOff val="25000"/>
                  </a:prstClr>
                </a:solidFill>
                <a:latin typeface="Times New Roman" panose="02020603050405020304" pitchFamily="18" charset="0"/>
                <a:cs typeface="Times New Roman" panose="02020603050405020304" pitchFamily="18" charset="0"/>
              </a:rPr>
              <a:t>Data User</a:t>
            </a:r>
            <a:endParaRPr kumimoji="0" lang="en-US" sz="17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endParaRPr>
          </a:p>
          <a:p>
            <a:pPr marL="342900" marR="0" lvl="0" indent="-342900" algn="just"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lang="en-US" sz="1700" b="1" cap="none" dirty="0">
                <a:solidFill>
                  <a:prstClr val="black">
                    <a:lumMod val="75000"/>
                    <a:lumOff val="25000"/>
                  </a:prstClr>
                </a:solidFill>
                <a:latin typeface="Times New Roman" panose="02020603050405020304" pitchFamily="18" charset="0"/>
                <a:cs typeface="Times New Roman" panose="02020603050405020304" pitchFamily="18" charset="0"/>
              </a:rPr>
              <a:t>Generate Secure File And Keyword Model </a:t>
            </a:r>
            <a:r>
              <a:rPr kumimoji="0" lang="en-US" sz="1700" b="1"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a:t>
            </a:r>
            <a:r>
              <a:rPr kumimoji="0" lang="en-US" sz="17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 In this Model Data Owner extracts a keyword set from the file. Then encrypts the message with secret key using Cryptographic secure symmetric encryption algorithm and generates a verification key that can be used to verify the result of outsourced computing.. </a:t>
            </a:r>
            <a:endParaRPr kumimoji="0" lang="en-US" sz="1700" b="0" i="0" u="sng"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endParaRPr>
          </a:p>
          <a:p>
            <a:pPr marL="342900" indent="-342900" algn="just">
              <a:spcBef>
                <a:spcPts val="1000"/>
              </a:spcBef>
              <a:buClr>
                <a:srgbClr val="A53010"/>
              </a:buClr>
              <a:buFont typeface="Wingdings 3" charset="2"/>
              <a:buChar char=""/>
              <a:defRPr/>
            </a:pPr>
            <a:r>
              <a:rPr kumimoji="0" lang="en-US" sz="1700" b="1"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File Recovery and Verification Model</a:t>
            </a:r>
            <a:r>
              <a:rPr lang="en-US" sz="1700" b="1" dirty="0">
                <a:solidFill>
                  <a:prstClr val="black">
                    <a:lumMod val="75000"/>
                    <a:lumOff val="25000"/>
                  </a:prstClr>
                </a:solidFill>
                <a:latin typeface="Times New Roman" panose="02020603050405020304" pitchFamily="18" charset="0"/>
                <a:cs typeface="Times New Roman" panose="02020603050405020304" pitchFamily="18" charset="0"/>
              </a:rPr>
              <a:t>: </a:t>
            </a:r>
            <a:r>
              <a:rPr kumimoji="0" lang="en-US" sz="17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The verification key is generated in the Encryption algorithm, which is used to verify the correctness of the transformed cipher text that is generated by the cloud server in the following Test &amp; Transform algorithm. The encrypted files, secure keyword set indexes and verification keys are outsourced to cloud storage.</a:t>
            </a:r>
          </a:p>
          <a:p>
            <a:pPr marL="342900" marR="0" lvl="0" indent="-342900" algn="just"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en-US" sz="1700" b="1"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Trace Malicious User Model:</a:t>
            </a:r>
            <a:r>
              <a:rPr kumimoji="0" lang="en-US" sz="17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 If an authorized use publicly sells or leaks his attribute secret key</a:t>
            </a:r>
            <a:r>
              <a:rPr lang="en-US" sz="1700" cap="none" dirty="0">
                <a:solidFill>
                  <a:prstClr val="black">
                    <a:lumMod val="75000"/>
                    <a:lumOff val="25000"/>
                  </a:prstClr>
                </a:solidFill>
                <a:latin typeface="Times New Roman" panose="02020603050405020304" pitchFamily="18" charset="0"/>
                <a:cs typeface="Times New Roman" panose="02020603050405020304" pitchFamily="18" charset="0"/>
              </a:rPr>
              <a:t>, then the misbehavior will be discovered.</a:t>
            </a:r>
            <a:r>
              <a:rPr kumimoji="0" lang="en-US" sz="17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rPr>
              <a:t> Then the key sanity </a:t>
            </a:r>
            <a:r>
              <a:rPr lang="en-US" sz="1700" cap="none" dirty="0">
                <a:solidFill>
                  <a:prstClr val="black">
                    <a:lumMod val="75000"/>
                    <a:lumOff val="25000"/>
                  </a:prstClr>
                </a:solidFill>
                <a:latin typeface="Times New Roman" panose="02020603050405020304" pitchFamily="18" charset="0"/>
                <a:cs typeface="Times New Roman" panose="02020603050405020304" pitchFamily="18" charset="0"/>
              </a:rPr>
              <a:t>check algorithm verifies the sanity of the key and the trace algorithm recovers the traitors real identity.</a:t>
            </a:r>
            <a:endParaRPr kumimoji="0" lang="en-US" sz="17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endParaRPr>
          </a:p>
          <a:p>
            <a:endParaRPr lang="en-IN" dirty="0"/>
          </a:p>
        </p:txBody>
      </p:sp>
      <p:sp>
        <p:nvSpPr>
          <p:cNvPr id="4" name="Title 1">
            <a:extLst>
              <a:ext uri="{FF2B5EF4-FFF2-40B4-BE49-F238E27FC236}">
                <a16:creationId xmlns:a16="http://schemas.microsoft.com/office/drawing/2014/main" id="{F487FDD7-6EA1-0342-70B9-2492A3AFD662}"/>
              </a:ext>
            </a:extLst>
          </p:cNvPr>
          <p:cNvSpPr>
            <a:spLocks noGrp="1"/>
          </p:cNvSpPr>
          <p:nvPr>
            <p:ph type="title"/>
          </p:nvPr>
        </p:nvSpPr>
        <p:spPr>
          <a:xfrm>
            <a:off x="-1" y="391027"/>
            <a:ext cx="12192001" cy="666808"/>
          </a:xfrm>
        </p:spPr>
        <p:txBody>
          <a:bodyPr>
            <a:normAutofit/>
          </a:bodyPr>
          <a:lstStyle/>
          <a:p>
            <a:pPr algn="ctr"/>
            <a:r>
              <a:rPr lang="en-IN" b="1" cap="none" dirty="0">
                <a:solidFill>
                  <a:schemeClr val="accent6">
                    <a:lumMod val="50000"/>
                  </a:schemeClr>
                </a:solidFill>
                <a:latin typeface="Times New Roman" panose="02020603050405020304" pitchFamily="18" charset="0"/>
                <a:cs typeface="Times New Roman" panose="02020603050405020304" pitchFamily="18" charset="0"/>
              </a:rPr>
              <a:t> Introduction</a:t>
            </a:r>
          </a:p>
        </p:txBody>
      </p:sp>
    </p:spTree>
    <p:extLst>
      <p:ext uri="{BB962C8B-B14F-4D97-AF65-F5344CB8AC3E}">
        <p14:creationId xmlns:p14="http://schemas.microsoft.com/office/powerpoint/2010/main" val="3961553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EC150-D222-368D-88B2-1D7C174252D9}"/>
              </a:ext>
            </a:extLst>
          </p:cNvPr>
          <p:cNvSpPr>
            <a:spLocks noGrp="1"/>
          </p:cNvSpPr>
          <p:nvPr>
            <p:ph type="title"/>
          </p:nvPr>
        </p:nvSpPr>
        <p:spPr>
          <a:xfrm>
            <a:off x="1640156" y="242048"/>
            <a:ext cx="8976509" cy="708212"/>
          </a:xfrm>
        </p:spPr>
        <p:txBody>
          <a:bodyPr>
            <a:normAutofit/>
          </a:bodyPr>
          <a:lstStyle/>
          <a:p>
            <a:pPr algn="ctr"/>
            <a:r>
              <a:rPr lang="en-IN" sz="3200" b="1" cap="none" dirty="0">
                <a:solidFill>
                  <a:schemeClr val="accent6">
                    <a:lumMod val="50000"/>
                  </a:schemeClr>
                </a:solidFill>
                <a:latin typeface="Times New Roman" panose="02020603050405020304" pitchFamily="18" charset="0"/>
                <a:cs typeface="Times New Roman" panose="02020603050405020304" pitchFamily="18" charset="0"/>
              </a:rPr>
              <a:t>System Requirements</a:t>
            </a:r>
            <a:endParaRPr lang="en-IN" sz="3200" cap="none" dirty="0">
              <a:solidFill>
                <a:schemeClr val="accent6"/>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5E133D8-6129-1091-7997-42840BECF327}"/>
              </a:ext>
            </a:extLst>
          </p:cNvPr>
          <p:cNvSpPr>
            <a:spLocks noGrp="1"/>
          </p:cNvSpPr>
          <p:nvPr>
            <p:ph idx="1"/>
          </p:nvPr>
        </p:nvSpPr>
        <p:spPr>
          <a:xfrm>
            <a:off x="1631576" y="1201271"/>
            <a:ext cx="8920267" cy="5067450"/>
          </a:xfrm>
        </p:spPr>
        <p:txBody>
          <a:bodyPr>
            <a:normAutofit/>
          </a:bodyPr>
          <a:lstStyle/>
          <a:p>
            <a:pPr>
              <a:lnSpc>
                <a:spcPct val="115000"/>
              </a:lnSpc>
              <a:spcBef>
                <a:spcPts val="0"/>
              </a:spcBef>
              <a:buFont typeface="Wingdings" panose="05000000000000000000" pitchFamily="2" charset="2"/>
              <a:buChar char="Ø"/>
              <a:tabLst>
                <a:tab pos="632460" algn="l"/>
                <a:tab pos="633095" algn="l"/>
                <a:tab pos="2569210" algn="l"/>
              </a:tabLst>
            </a:pPr>
            <a:r>
              <a:rPr lang="en-IN" sz="2800" b="1" dirty="0">
                <a:solidFill>
                  <a:schemeClr val="accent6">
                    <a:lumMod val="75000"/>
                  </a:schemeClr>
                </a:solidFill>
                <a:latin typeface="Times New Roman" panose="02020603050405020304" pitchFamily="18" charset="0"/>
                <a:cs typeface="Times New Roman" panose="02020603050405020304" pitchFamily="18" charset="0"/>
              </a:rPr>
              <a:t>  </a:t>
            </a:r>
            <a:r>
              <a:rPr lang="en-IN" sz="2400" b="1" cap="none" dirty="0">
                <a:solidFill>
                  <a:schemeClr val="accent6">
                    <a:lumMod val="75000"/>
                  </a:schemeClr>
                </a:solidFill>
                <a:latin typeface="Times New Roman" panose="02020603050405020304" pitchFamily="18" charset="0"/>
                <a:cs typeface="Times New Roman" panose="02020603050405020304" pitchFamily="18" charset="0"/>
              </a:rPr>
              <a:t>Hardware requirements</a:t>
            </a:r>
            <a:r>
              <a:rPr lang="en-IN" sz="2400" b="1" cap="none" dirty="0">
                <a:solidFill>
                  <a:schemeClr val="accent6">
                    <a:lumMod val="75000"/>
                  </a:schemeClr>
                </a:solidFill>
              </a:rPr>
              <a:t>:</a:t>
            </a:r>
          </a:p>
          <a:p>
            <a:pPr lvl="1" indent="-342900">
              <a:lnSpc>
                <a:spcPct val="115000"/>
              </a:lnSpc>
              <a:spcBef>
                <a:spcPts val="0"/>
              </a:spcBef>
              <a:buFont typeface="Symbol" panose="05050102010706020507" pitchFamily="18" charset="2"/>
              <a:buChar char=""/>
              <a:tabLst>
                <a:tab pos="632460" algn="l"/>
                <a:tab pos="633095" algn="l"/>
                <a:tab pos="2569210" algn="l"/>
              </a:tabLst>
            </a:pPr>
            <a:endParaRPr lang="en-US" sz="1800" cap="none"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1" indent="-342900">
              <a:lnSpc>
                <a:spcPct val="115000"/>
              </a:lnSpc>
              <a:spcBef>
                <a:spcPts val="0"/>
              </a:spcBef>
              <a:buFont typeface="Symbol" panose="05050102010706020507" pitchFamily="18" charset="2"/>
              <a:buChar char=""/>
              <a:tabLst>
                <a:tab pos="632460" algn="l"/>
                <a:tab pos="633095" algn="l"/>
                <a:tab pos="2569210" algn="l"/>
              </a:tabLst>
            </a:pPr>
            <a:r>
              <a:rPr lang="en-US" sz="1800" cap="none" dirty="0">
                <a:effectLst/>
                <a:latin typeface="Times New Roman" panose="02020603050405020304" pitchFamily="18" charset="0"/>
                <a:ea typeface="Times New Roman" panose="02020603050405020304" pitchFamily="18" charset="0"/>
                <a:cs typeface="Times New Roman" panose="02020603050405020304" pitchFamily="18" charset="0"/>
              </a:rPr>
              <a:t>Processor</a:t>
            </a:r>
            <a:r>
              <a:rPr lang="en-US" sz="1800" cap="none" spc="-6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cap="none" dirty="0">
                <a:effectLst/>
                <a:latin typeface="Times New Roman" panose="02020603050405020304" pitchFamily="18" charset="0"/>
                <a:ea typeface="Times New Roman" panose="02020603050405020304" pitchFamily="18" charset="0"/>
                <a:cs typeface="Times New Roman" panose="02020603050405020304" pitchFamily="18" charset="0"/>
              </a:rPr>
              <a:t>:    i3 or</a:t>
            </a:r>
            <a:r>
              <a:rPr lang="en-US" sz="1800" cap="none" spc="7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cap="none" dirty="0">
                <a:effectLst/>
                <a:latin typeface="Times New Roman" panose="02020603050405020304" pitchFamily="18" charset="0"/>
                <a:ea typeface="Times New Roman" panose="02020603050405020304" pitchFamily="18" charset="0"/>
                <a:cs typeface="Times New Roman" panose="02020603050405020304" pitchFamily="18" charset="0"/>
              </a:rPr>
              <a:t>above</a:t>
            </a:r>
          </a:p>
          <a:p>
            <a:pPr lvl="1" indent="-342900">
              <a:lnSpc>
                <a:spcPct val="115000"/>
              </a:lnSpc>
              <a:spcBef>
                <a:spcPts val="0"/>
              </a:spcBef>
              <a:buFont typeface="Symbol" panose="05050102010706020507" pitchFamily="18" charset="2"/>
              <a:buChar char=""/>
              <a:tabLst>
                <a:tab pos="632460" algn="l"/>
                <a:tab pos="633095" algn="l"/>
                <a:tab pos="2406650" algn="l"/>
              </a:tabLst>
            </a:pPr>
            <a:r>
              <a:rPr lang="en-US" sz="1800" cap="none" dirty="0">
                <a:effectLst/>
                <a:latin typeface="Times New Roman" panose="02020603050405020304" pitchFamily="18" charset="0"/>
                <a:ea typeface="Times New Roman" panose="02020603050405020304" pitchFamily="18" charset="0"/>
                <a:cs typeface="Times New Roman" panose="02020603050405020304" pitchFamily="18" charset="0"/>
              </a:rPr>
              <a:t>RAM	              :    2 GB or</a:t>
            </a:r>
            <a:r>
              <a:rPr lang="en-US" sz="1800" cap="none" spc="-2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cap="none" dirty="0">
                <a:effectLst/>
                <a:latin typeface="Times New Roman" panose="02020603050405020304" pitchFamily="18" charset="0"/>
                <a:ea typeface="Times New Roman" panose="02020603050405020304" pitchFamily="18" charset="0"/>
                <a:cs typeface="Times New Roman" panose="02020603050405020304" pitchFamily="18" charset="0"/>
              </a:rPr>
              <a:t>more</a:t>
            </a:r>
          </a:p>
          <a:p>
            <a:pPr lvl="1" indent="-342900">
              <a:lnSpc>
                <a:spcPct val="115000"/>
              </a:lnSpc>
              <a:spcBef>
                <a:spcPts val="0"/>
              </a:spcBef>
              <a:buFont typeface="Symbol" panose="05050102010706020507" pitchFamily="18" charset="2"/>
              <a:buChar char=""/>
              <a:tabLst>
                <a:tab pos="632460" algn="l"/>
                <a:tab pos="633095" algn="l"/>
                <a:tab pos="2496185" algn="l"/>
              </a:tabLst>
            </a:pPr>
            <a:r>
              <a:rPr lang="en-US" sz="1800" cap="none" dirty="0">
                <a:effectLst/>
                <a:latin typeface="Times New Roman" panose="02020603050405020304" pitchFamily="18" charset="0"/>
                <a:ea typeface="Times New Roman" panose="02020603050405020304" pitchFamily="18" charset="0"/>
                <a:cs typeface="Times New Roman" panose="02020603050405020304" pitchFamily="18" charset="0"/>
              </a:rPr>
              <a:t>Hard</a:t>
            </a:r>
            <a:r>
              <a:rPr lang="en-US" sz="1800" cap="none"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cap="none" dirty="0">
                <a:effectLst/>
                <a:latin typeface="Times New Roman" panose="02020603050405020304" pitchFamily="18" charset="0"/>
                <a:ea typeface="Times New Roman" panose="02020603050405020304" pitchFamily="18" charset="0"/>
                <a:cs typeface="Times New Roman" panose="02020603050405020304" pitchFamily="18" charset="0"/>
              </a:rPr>
              <a:t>disk	            :    40 GB or</a:t>
            </a:r>
            <a:r>
              <a:rPr lang="en-US" sz="1800" cap="none" spc="-16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cap="none" dirty="0">
                <a:effectLst/>
                <a:latin typeface="Times New Roman" panose="02020603050405020304" pitchFamily="18" charset="0"/>
                <a:ea typeface="Times New Roman" panose="02020603050405020304" pitchFamily="18" charset="0"/>
                <a:cs typeface="Times New Roman" panose="02020603050405020304" pitchFamily="18" charset="0"/>
              </a:rPr>
              <a:t>more</a:t>
            </a:r>
          </a:p>
          <a:p>
            <a:pPr marL="114300" marR="0" indent="-342900">
              <a:spcBef>
                <a:spcPts val="0"/>
              </a:spcBef>
              <a:spcAft>
                <a:spcPts val="0"/>
              </a:spcAft>
              <a:buFont typeface="Wingdings" panose="05000000000000000000" pitchFamily="2" charset="2"/>
              <a:buChar char="Ø"/>
            </a:pPr>
            <a:endParaRPr lang="en-US" sz="2400" cap="none"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14300" marR="0" indent="-342900">
              <a:spcBef>
                <a:spcPts val="0"/>
              </a:spcBef>
              <a:spcAft>
                <a:spcPts val="0"/>
              </a:spcAft>
              <a:buFont typeface="Wingdings" panose="05000000000000000000" pitchFamily="2" charset="2"/>
              <a:buChar char="Ø"/>
            </a:pPr>
            <a:r>
              <a:rPr lang="en-US" sz="2400" cap="non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cap="none" dirty="0">
                <a:solidFill>
                  <a:schemeClr val="accent6">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Software requirements:</a:t>
            </a:r>
          </a:p>
          <a:p>
            <a:pPr lvl="1" indent="-342900">
              <a:lnSpc>
                <a:spcPct val="115000"/>
              </a:lnSpc>
              <a:spcBef>
                <a:spcPts val="0"/>
              </a:spcBef>
              <a:buFont typeface="Symbol" panose="05050102010706020507" pitchFamily="18" charset="2"/>
              <a:buChar char=""/>
              <a:tabLst>
                <a:tab pos="632460" algn="l"/>
                <a:tab pos="633095" algn="l"/>
                <a:tab pos="2569210" algn="l"/>
              </a:tabLst>
            </a:pPr>
            <a:endParaRPr lang="en-US" sz="1800" cap="none" dirty="0">
              <a:latin typeface="Times New Roman" panose="02020603050405020304" pitchFamily="18" charset="0"/>
              <a:ea typeface="Times New Roman" panose="02020603050405020304" pitchFamily="18" charset="0"/>
              <a:cs typeface="Times New Roman" panose="02020603050405020304" pitchFamily="18" charset="0"/>
            </a:endParaRPr>
          </a:p>
          <a:p>
            <a:pPr lvl="1" indent="-342900">
              <a:lnSpc>
                <a:spcPct val="115000"/>
              </a:lnSpc>
              <a:spcBef>
                <a:spcPts val="0"/>
              </a:spcBef>
              <a:buFont typeface="Symbol" panose="05050102010706020507" pitchFamily="18" charset="2"/>
              <a:buChar char=""/>
              <a:tabLst>
                <a:tab pos="632460" algn="l"/>
                <a:tab pos="633095" algn="l"/>
                <a:tab pos="2569210" algn="l"/>
              </a:tabLst>
            </a:pPr>
            <a:r>
              <a:rPr lang="en-US" sz="1800" cap="none" dirty="0">
                <a:latin typeface="Times New Roman" panose="02020603050405020304" pitchFamily="18" charset="0"/>
                <a:ea typeface="Times New Roman" panose="02020603050405020304" pitchFamily="18" charset="0"/>
                <a:cs typeface="Times New Roman" panose="02020603050405020304" pitchFamily="18" charset="0"/>
              </a:rPr>
              <a:t>Operating system</a:t>
            </a:r>
            <a:r>
              <a:rPr lang="en-US" sz="1800" cap="none" dirty="0">
                <a:effectLst/>
                <a:latin typeface="Times New Roman" panose="02020603050405020304" pitchFamily="18" charset="0"/>
                <a:ea typeface="Times New Roman" panose="02020603050405020304" pitchFamily="18" charset="0"/>
                <a:cs typeface="Times New Roman" panose="02020603050405020304" pitchFamily="18" charset="0"/>
              </a:rPr>
              <a:t>            :    windows 10 or above</a:t>
            </a:r>
          </a:p>
          <a:p>
            <a:pPr lvl="1" indent="-342900">
              <a:lnSpc>
                <a:spcPct val="115000"/>
              </a:lnSpc>
              <a:spcBef>
                <a:spcPts val="0"/>
              </a:spcBef>
              <a:buFont typeface="Symbol" panose="05050102010706020507" pitchFamily="18" charset="2"/>
              <a:buChar char=""/>
              <a:tabLst>
                <a:tab pos="632460" algn="l"/>
                <a:tab pos="633095" algn="l"/>
                <a:tab pos="2569210" algn="l"/>
              </a:tabLst>
            </a:pPr>
            <a:r>
              <a:rPr lang="en-US" sz="1800" cap="none" dirty="0">
                <a:latin typeface="Times New Roman" panose="02020603050405020304" pitchFamily="18" charset="0"/>
                <a:ea typeface="Times New Roman" panose="02020603050405020304" pitchFamily="18" charset="0"/>
                <a:cs typeface="Times New Roman" panose="02020603050405020304" pitchFamily="18" charset="0"/>
              </a:rPr>
              <a:t>Coding language</a:t>
            </a:r>
            <a:r>
              <a:rPr lang="en-US" sz="1800" cap="none" dirty="0">
                <a:effectLst/>
                <a:latin typeface="Times New Roman" panose="02020603050405020304" pitchFamily="18" charset="0"/>
                <a:ea typeface="Times New Roman" panose="02020603050405020304" pitchFamily="18" charset="0"/>
                <a:cs typeface="Times New Roman" panose="02020603050405020304" pitchFamily="18" charset="0"/>
              </a:rPr>
              <a:t>	         :    java/J2EE</a:t>
            </a:r>
          </a:p>
          <a:p>
            <a:pPr lvl="1" indent="-342900">
              <a:lnSpc>
                <a:spcPct val="115000"/>
              </a:lnSpc>
              <a:spcBef>
                <a:spcPts val="0"/>
              </a:spcBef>
              <a:buFont typeface="Symbol" panose="05050102010706020507" pitchFamily="18" charset="2"/>
              <a:buChar char=""/>
              <a:tabLst>
                <a:tab pos="632460" algn="l"/>
                <a:tab pos="633095" algn="l"/>
                <a:tab pos="2496185" algn="l"/>
              </a:tabLst>
            </a:pPr>
            <a:r>
              <a:rPr lang="en-US" sz="1800" cap="none" dirty="0">
                <a:effectLst/>
                <a:latin typeface="Times New Roman" panose="02020603050405020304" pitchFamily="18" charset="0"/>
                <a:ea typeface="Times New Roman" panose="02020603050405020304" pitchFamily="18" charset="0"/>
                <a:cs typeface="Times New Roman" panose="02020603050405020304" pitchFamily="18" charset="0"/>
              </a:rPr>
              <a:t>Tool	          :    </a:t>
            </a:r>
            <a:r>
              <a:rPr lang="en-US" sz="1800" cap="none" dirty="0" err="1">
                <a:effectLst/>
                <a:latin typeface="Times New Roman" panose="02020603050405020304" pitchFamily="18" charset="0"/>
                <a:ea typeface="Times New Roman" panose="02020603050405020304" pitchFamily="18" charset="0"/>
                <a:cs typeface="Times New Roman" panose="02020603050405020304" pitchFamily="18" charset="0"/>
              </a:rPr>
              <a:t>netbeans</a:t>
            </a:r>
            <a:r>
              <a:rPr lang="en-US" sz="1800" cap="none" dirty="0">
                <a:effectLst/>
                <a:latin typeface="Times New Roman" panose="02020603050405020304" pitchFamily="18" charset="0"/>
                <a:ea typeface="Times New Roman" panose="02020603050405020304" pitchFamily="18" charset="0"/>
                <a:cs typeface="Times New Roman" panose="02020603050405020304" pitchFamily="18" charset="0"/>
              </a:rPr>
              <a:t> 7.2.1 or above</a:t>
            </a:r>
          </a:p>
          <a:p>
            <a:pPr lvl="1" indent="-342900">
              <a:lnSpc>
                <a:spcPct val="115000"/>
              </a:lnSpc>
              <a:spcBef>
                <a:spcPts val="0"/>
              </a:spcBef>
              <a:buFont typeface="Symbol" panose="05050102010706020507" pitchFamily="18" charset="2"/>
              <a:buChar char=""/>
              <a:tabLst>
                <a:tab pos="632460" algn="l"/>
                <a:tab pos="633095" algn="l"/>
                <a:tab pos="2496185" algn="l"/>
              </a:tabLst>
            </a:pPr>
            <a:r>
              <a:rPr lang="en-US" sz="1800" cap="none" dirty="0">
                <a:latin typeface="Times New Roman" panose="02020603050405020304" pitchFamily="18" charset="0"/>
                <a:ea typeface="Times New Roman" panose="02020603050405020304" pitchFamily="18" charset="0"/>
                <a:cs typeface="Times New Roman" panose="02020603050405020304" pitchFamily="18" charset="0"/>
              </a:rPr>
              <a:t>Database</a:t>
            </a:r>
            <a:r>
              <a:rPr lang="en-US" sz="1800" cap="none" dirty="0">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1800" cap="none" dirty="0" err="1">
                <a:effectLst/>
                <a:latin typeface="Times New Roman" panose="02020603050405020304" pitchFamily="18" charset="0"/>
                <a:ea typeface="Times New Roman" panose="02020603050405020304" pitchFamily="18" charset="0"/>
                <a:cs typeface="Times New Roman" panose="02020603050405020304" pitchFamily="18" charset="0"/>
              </a:rPr>
              <a:t>mysql</a:t>
            </a:r>
            <a:endParaRPr lang="en-US" sz="1800" cap="none"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buFont typeface="Arial" panose="020B0604020202020204" pitchFamily="34" charset="0"/>
              <a:buChar char="•"/>
            </a:pP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9786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6BF38-F18F-40AC-5DA8-AB02FDBE44E5}"/>
              </a:ext>
            </a:extLst>
          </p:cNvPr>
          <p:cNvSpPr>
            <a:spLocks noGrp="1"/>
          </p:cNvSpPr>
          <p:nvPr>
            <p:ph type="title"/>
          </p:nvPr>
        </p:nvSpPr>
        <p:spPr>
          <a:xfrm>
            <a:off x="0" y="633074"/>
            <a:ext cx="12192000" cy="675772"/>
          </a:xfrm>
        </p:spPr>
        <p:txBody>
          <a:bodyPr/>
          <a:lstStyle/>
          <a:p>
            <a:pPr algn="ctr"/>
            <a:r>
              <a:rPr lang="en-IN" sz="3600" b="1" cap="none" dirty="0">
                <a:solidFill>
                  <a:schemeClr val="accent6">
                    <a:lumMod val="50000"/>
                  </a:schemeClr>
                </a:solidFill>
                <a:latin typeface="Times New Roman" panose="02020603050405020304" pitchFamily="18" charset="0"/>
                <a:cs typeface="Times New Roman" panose="02020603050405020304" pitchFamily="18" charset="0"/>
              </a:rPr>
              <a:t>Modules Used</a:t>
            </a:r>
            <a:endParaRPr lang="en-IN" cap="none" dirty="0"/>
          </a:p>
        </p:txBody>
      </p:sp>
      <p:sp>
        <p:nvSpPr>
          <p:cNvPr id="3" name="Content Placeholder 2">
            <a:extLst>
              <a:ext uri="{FF2B5EF4-FFF2-40B4-BE49-F238E27FC236}">
                <a16:creationId xmlns:a16="http://schemas.microsoft.com/office/drawing/2014/main" id="{71B0CCED-72C8-0816-0E91-86A9884F28B3}"/>
              </a:ext>
            </a:extLst>
          </p:cNvPr>
          <p:cNvSpPr txBox="1">
            <a:spLocks/>
          </p:cNvSpPr>
          <p:nvPr/>
        </p:nvSpPr>
        <p:spPr>
          <a:xfrm>
            <a:off x="1635866" y="1828803"/>
            <a:ext cx="8920267" cy="1900515"/>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457200" indent="-457200">
              <a:lnSpc>
                <a:spcPct val="115000"/>
              </a:lnSpc>
              <a:spcBef>
                <a:spcPts val="0"/>
              </a:spcBef>
              <a:buFont typeface="+mj-lt"/>
              <a:buAutoNum type="arabicPeriod"/>
              <a:tabLst>
                <a:tab pos="632460" algn="l"/>
                <a:tab pos="633095" algn="l"/>
                <a:tab pos="2569210" algn="l"/>
              </a:tabLst>
            </a:pPr>
            <a:r>
              <a:rPr lang="en-IN" sz="2400" dirty="0">
                <a:solidFill>
                  <a:schemeClr val="tx1"/>
                </a:solidFill>
                <a:latin typeface="Times New Roman" panose="02020603050405020304" pitchFamily="18" charset="0"/>
                <a:cs typeface="Times New Roman" panose="02020603050405020304" pitchFamily="18" charset="0"/>
              </a:rPr>
              <a:t>Data Owner</a:t>
            </a:r>
          </a:p>
          <a:p>
            <a:pPr marL="457200" indent="-457200">
              <a:lnSpc>
                <a:spcPct val="115000"/>
              </a:lnSpc>
              <a:spcBef>
                <a:spcPts val="0"/>
              </a:spcBef>
              <a:buFont typeface="+mj-lt"/>
              <a:buAutoNum type="arabicPeriod"/>
              <a:tabLst>
                <a:tab pos="632460" algn="l"/>
                <a:tab pos="633095" algn="l"/>
                <a:tab pos="2569210" algn="l"/>
              </a:tabLst>
            </a:pPr>
            <a:r>
              <a:rPr lang="en-IN" sz="2400" dirty="0">
                <a:solidFill>
                  <a:schemeClr val="tx1"/>
                </a:solidFill>
                <a:latin typeface="Times New Roman" panose="02020603050405020304" pitchFamily="18" charset="0"/>
                <a:cs typeface="Times New Roman" panose="02020603050405020304" pitchFamily="18" charset="0"/>
              </a:rPr>
              <a:t>Data User</a:t>
            </a:r>
          </a:p>
          <a:p>
            <a:pPr marL="457200" indent="-457200">
              <a:lnSpc>
                <a:spcPct val="115000"/>
              </a:lnSpc>
              <a:spcBef>
                <a:spcPts val="0"/>
              </a:spcBef>
              <a:buFont typeface="+mj-lt"/>
              <a:buAutoNum type="arabicPeriod"/>
              <a:tabLst>
                <a:tab pos="632460" algn="l"/>
                <a:tab pos="633095" algn="l"/>
                <a:tab pos="2569210" algn="l"/>
              </a:tabLst>
            </a:pPr>
            <a:r>
              <a:rPr lang="en-IN" sz="2400" dirty="0">
                <a:solidFill>
                  <a:schemeClr val="tx1"/>
                </a:solidFill>
                <a:latin typeface="Times New Roman" panose="02020603050405020304" pitchFamily="18" charset="0"/>
                <a:cs typeface="Times New Roman" panose="02020603050405020304" pitchFamily="18" charset="0"/>
              </a:rPr>
              <a:t>Key Generation Centre(KGC)</a:t>
            </a:r>
          </a:p>
          <a:p>
            <a:pPr marL="457200" indent="-457200">
              <a:lnSpc>
                <a:spcPct val="115000"/>
              </a:lnSpc>
              <a:spcBef>
                <a:spcPts val="0"/>
              </a:spcBef>
              <a:buFont typeface="+mj-lt"/>
              <a:buAutoNum type="arabicPeriod"/>
              <a:tabLst>
                <a:tab pos="632460" algn="l"/>
                <a:tab pos="633095" algn="l"/>
                <a:tab pos="2569210" algn="l"/>
              </a:tabLst>
            </a:pPr>
            <a:r>
              <a:rPr lang="en-IN" sz="2400" dirty="0">
                <a:solidFill>
                  <a:schemeClr val="tx1"/>
                </a:solidFill>
                <a:latin typeface="Times New Roman" panose="02020603050405020304" pitchFamily="18" charset="0"/>
                <a:cs typeface="Times New Roman" panose="02020603050405020304" pitchFamily="18" charset="0"/>
              </a:rPr>
              <a:t>Cloud Secure (CS)</a:t>
            </a:r>
          </a:p>
        </p:txBody>
      </p:sp>
    </p:spTree>
    <p:extLst>
      <p:ext uri="{BB962C8B-B14F-4D97-AF65-F5344CB8AC3E}">
        <p14:creationId xmlns:p14="http://schemas.microsoft.com/office/powerpoint/2010/main" val="3306165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BA0860-EC6C-04E2-4A15-1541CD735C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1980" y="1788159"/>
            <a:ext cx="7459699" cy="5069841"/>
          </a:xfrm>
          <a:prstGeom prst="rect">
            <a:avLst/>
          </a:prstGeom>
        </p:spPr>
      </p:pic>
      <p:sp>
        <p:nvSpPr>
          <p:cNvPr id="3" name="Title 1">
            <a:extLst>
              <a:ext uri="{FF2B5EF4-FFF2-40B4-BE49-F238E27FC236}">
                <a16:creationId xmlns:a16="http://schemas.microsoft.com/office/drawing/2014/main" id="{3DE77B9C-F0B1-B371-DFCB-D25D48E329A4}"/>
              </a:ext>
            </a:extLst>
          </p:cNvPr>
          <p:cNvSpPr txBox="1">
            <a:spLocks/>
          </p:cNvSpPr>
          <p:nvPr/>
        </p:nvSpPr>
        <p:spPr>
          <a:xfrm>
            <a:off x="30480" y="594824"/>
            <a:ext cx="12161519" cy="746295"/>
          </a:xfrm>
          <a:prstGeom prst="rect">
            <a:avLst/>
          </a:prstGeom>
        </p:spPr>
        <p:txBody>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solidFill>
                  <a:schemeClr val="accent6">
                    <a:lumMod val="50000"/>
                  </a:schemeClr>
                </a:solidFill>
                <a:latin typeface="Times New Roman" panose="02020603050405020304" pitchFamily="18" charset="0"/>
                <a:cs typeface="Times New Roman" panose="02020603050405020304" pitchFamily="18" charset="0"/>
              </a:rPr>
              <a:t>Module – 1 : Data Owner</a:t>
            </a:r>
            <a:endParaRPr lang="en-IN"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13C03DBE-E7DC-0CE8-88D1-5BAD4741C293}"/>
              </a:ext>
            </a:extLst>
          </p:cNvPr>
          <p:cNvSpPr txBox="1">
            <a:spLocks/>
          </p:cNvSpPr>
          <p:nvPr/>
        </p:nvSpPr>
        <p:spPr>
          <a:xfrm>
            <a:off x="30480" y="609019"/>
            <a:ext cx="12161520" cy="758546"/>
          </a:xfrm>
          <a:prstGeom prst="rect">
            <a:avLst/>
          </a:prstGeom>
        </p:spPr>
        <p:txBody>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solidFill>
                  <a:schemeClr val="accent6">
                    <a:lumMod val="50000"/>
                  </a:schemeClr>
                </a:solidFill>
                <a:latin typeface="Times New Roman" panose="02020603050405020304" pitchFamily="18" charset="0"/>
                <a:cs typeface="Times New Roman" panose="02020603050405020304" pitchFamily="18" charset="0"/>
              </a:rPr>
              <a:t>Module – 1 : Data Owner</a:t>
            </a:r>
            <a:endParaRPr lang="en-IN"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94242E40-5683-6F03-63D2-5D08397FCB89}"/>
              </a:ext>
            </a:extLst>
          </p:cNvPr>
          <p:cNvSpPr txBox="1">
            <a:spLocks/>
          </p:cNvSpPr>
          <p:nvPr/>
        </p:nvSpPr>
        <p:spPr>
          <a:xfrm>
            <a:off x="20321" y="1981200"/>
            <a:ext cx="4571999" cy="4572000"/>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panose="05000000000000000000" pitchFamily="2" charset="2"/>
              <a:buChar char="§"/>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Data owner utilizes the cloud storage service to store the files. </a:t>
            </a:r>
          </a:p>
          <a:p>
            <a:pPr>
              <a:buFont typeface="Wingdings" panose="05000000000000000000" pitchFamily="2" charset="2"/>
              <a:buChar char="§"/>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Before the data outsourcing, the data owner extracts keyword set from the file and encrypts it into secure index. </a:t>
            </a:r>
          </a:p>
          <a:p>
            <a:pPr>
              <a:buFont typeface="Wingdings" panose="05000000000000000000" pitchFamily="2" charset="2"/>
              <a:buChar char="§"/>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The document is also encrypted to ciphertext. </a:t>
            </a:r>
          </a:p>
          <a:p>
            <a:pPr>
              <a:buFont typeface="Wingdings" panose="05000000000000000000" pitchFamily="2" charset="2"/>
              <a:buChar char="§"/>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During the encryption process, the access policy is specified and embedded into the ciphertext to realize fine-grained access control.</a:t>
            </a:r>
          </a:p>
          <a:p>
            <a:pPr>
              <a:buFont typeface="Wingdings" panose="05000000000000000000" pitchFamily="2" charset="2"/>
              <a:buChar char="§"/>
            </a:pPr>
            <a:endParaRPr lang="en-IN" dirty="0">
              <a:latin typeface="Times New Roman" panose="02020603050405020304" pitchFamily="18" charset="0"/>
              <a:ea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4243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A28A08-9F27-41C7-1FB0-B6C5288E25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0996" y="1325581"/>
            <a:ext cx="7731003" cy="5532419"/>
          </a:xfrm>
          <a:prstGeom prst="rect">
            <a:avLst/>
          </a:prstGeom>
        </p:spPr>
      </p:pic>
      <p:sp>
        <p:nvSpPr>
          <p:cNvPr id="4" name="Title 1">
            <a:extLst>
              <a:ext uri="{FF2B5EF4-FFF2-40B4-BE49-F238E27FC236}">
                <a16:creationId xmlns:a16="http://schemas.microsoft.com/office/drawing/2014/main" id="{3C8982F9-8746-9DC0-DE58-4D7500CEF818}"/>
              </a:ext>
            </a:extLst>
          </p:cNvPr>
          <p:cNvSpPr txBox="1">
            <a:spLocks/>
          </p:cNvSpPr>
          <p:nvPr/>
        </p:nvSpPr>
        <p:spPr>
          <a:xfrm>
            <a:off x="0" y="604985"/>
            <a:ext cx="12191999" cy="720596"/>
          </a:xfrm>
          <a:prstGeom prst="rect">
            <a:avLst/>
          </a:prstGeom>
        </p:spPr>
        <p:txBody>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solidFill>
                  <a:schemeClr val="accent6">
                    <a:lumMod val="50000"/>
                  </a:schemeClr>
                </a:solidFill>
                <a:latin typeface="Times New Roman" panose="02020603050405020304" pitchFamily="18" charset="0"/>
                <a:cs typeface="Times New Roman" panose="02020603050405020304" pitchFamily="18" charset="0"/>
              </a:rPr>
              <a:t>Module – 2 : Data User</a:t>
            </a:r>
            <a:endParaRPr lang="en-IN"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082CC7F2-917D-8DAE-9474-41A7CADCF3D0}"/>
              </a:ext>
            </a:extLst>
          </p:cNvPr>
          <p:cNvSpPr txBox="1">
            <a:spLocks/>
          </p:cNvSpPr>
          <p:nvPr/>
        </p:nvSpPr>
        <p:spPr>
          <a:xfrm>
            <a:off x="0" y="1584960"/>
            <a:ext cx="4460997" cy="5273040"/>
          </a:xfrm>
          <a:prstGeom prst="rect">
            <a:avLst/>
          </a:prstGeom>
        </p:spPr>
        <p:txBody>
          <a:bodyPr>
            <a:normAutofit fontScale="625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lgn="just">
              <a:lnSpc>
                <a:spcPct val="120000"/>
              </a:lnSpc>
              <a:spcAft>
                <a:spcPts val="1000"/>
              </a:spcAft>
              <a:buFont typeface="Wingdings" panose="05000000000000000000" pitchFamily="2" charset="2"/>
              <a:buChar char="§"/>
            </a:pPr>
            <a:r>
              <a:rPr lang="en-US" sz="2600" dirty="0">
                <a:latin typeface="Times New Roman" panose="02020603050405020304" pitchFamily="18" charset="0"/>
                <a:ea typeface="Times New Roman" panose="02020603050405020304" pitchFamily="18" charset="0"/>
                <a:cs typeface="Times New Roman" panose="02020603050405020304" pitchFamily="18" charset="0"/>
              </a:rPr>
              <a:t>Each data user has attribute set to describe his characteristics, such as professor, computer science college, dean, etc. </a:t>
            </a:r>
          </a:p>
          <a:p>
            <a:pPr algn="just">
              <a:lnSpc>
                <a:spcPct val="120000"/>
              </a:lnSpc>
              <a:spcAft>
                <a:spcPts val="1000"/>
              </a:spcAft>
              <a:buFont typeface="Wingdings" panose="05000000000000000000" pitchFamily="2" charset="2"/>
              <a:buChar char="§"/>
            </a:pPr>
            <a:r>
              <a:rPr lang="en-US" sz="2600" dirty="0">
                <a:latin typeface="Times New Roman" panose="02020603050405020304" pitchFamily="18" charset="0"/>
                <a:ea typeface="Times New Roman" panose="02020603050405020304" pitchFamily="18" charset="0"/>
                <a:cs typeface="Times New Roman" panose="02020603050405020304" pitchFamily="18" charset="0"/>
              </a:rPr>
              <a:t>The attribute set is embedded into user’s secret key. Using the secret key, data user is able to search on the encrypted files stored in the cloud, i.e., chooses  a keyword set that he wants to search. </a:t>
            </a:r>
          </a:p>
          <a:p>
            <a:pPr algn="just">
              <a:lnSpc>
                <a:spcPct val="120000"/>
              </a:lnSpc>
              <a:spcAft>
                <a:spcPts val="1000"/>
              </a:spcAft>
              <a:buFont typeface="Wingdings" panose="05000000000000000000" pitchFamily="2" charset="2"/>
              <a:buChar char="§"/>
            </a:pPr>
            <a:r>
              <a:rPr lang="en-US" sz="2600" dirty="0">
                <a:latin typeface="Times New Roman" panose="02020603050405020304" pitchFamily="18" charset="0"/>
                <a:ea typeface="Times New Roman" panose="02020603050405020304" pitchFamily="18" charset="0"/>
                <a:cs typeface="Times New Roman" panose="02020603050405020304" pitchFamily="18" charset="0"/>
              </a:rPr>
              <a:t>Then, the keyword is encrypted to a trapdoor using user’s secret key. If the user’s attribute set satisfies the access policy defined in the encrypted files, the cloud server responds on user’s search query and finds the match files. </a:t>
            </a:r>
          </a:p>
          <a:p>
            <a:pPr algn="just">
              <a:lnSpc>
                <a:spcPct val="120000"/>
              </a:lnSpc>
              <a:spcAft>
                <a:spcPts val="1000"/>
              </a:spcAft>
              <a:buFont typeface="Wingdings" panose="05000000000000000000" pitchFamily="2" charset="2"/>
              <a:buChar char="§"/>
            </a:pPr>
            <a:r>
              <a:rPr lang="en-US" sz="2600" dirty="0">
                <a:latin typeface="Times New Roman" panose="02020603050405020304" pitchFamily="18" charset="0"/>
                <a:ea typeface="Times New Roman" panose="02020603050405020304" pitchFamily="18" charset="0"/>
                <a:cs typeface="Times New Roman" panose="02020603050405020304" pitchFamily="18" charset="0"/>
              </a:rPr>
              <a:t>Otherwise, the search query is rejected. After the match files are returned, the user runs decryption algorithm to recover the plaintext.</a:t>
            </a:r>
            <a:endParaRPr lang="en-IN" sz="2600" dirty="0">
              <a:latin typeface="Times New Roman" panose="02020603050405020304" pitchFamily="18" charset="0"/>
              <a:ea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IN" dirty="0">
              <a:latin typeface="Times New Roman" panose="02020603050405020304" pitchFamily="18" charset="0"/>
              <a:ea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9386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C8982F9-8746-9DC0-DE58-4D7500CEF818}"/>
              </a:ext>
            </a:extLst>
          </p:cNvPr>
          <p:cNvSpPr txBox="1">
            <a:spLocks/>
          </p:cNvSpPr>
          <p:nvPr/>
        </p:nvSpPr>
        <p:spPr>
          <a:xfrm>
            <a:off x="0" y="604985"/>
            <a:ext cx="12191999" cy="720596"/>
          </a:xfrm>
          <a:prstGeom prst="rect">
            <a:avLst/>
          </a:prstGeom>
        </p:spPr>
        <p:txBody>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solidFill>
                  <a:schemeClr val="accent6">
                    <a:lumMod val="50000"/>
                  </a:schemeClr>
                </a:solidFill>
                <a:latin typeface="Times New Roman" panose="02020603050405020304" pitchFamily="18" charset="0"/>
                <a:cs typeface="Times New Roman" panose="02020603050405020304" pitchFamily="18" charset="0"/>
              </a:rPr>
              <a:t>Module – 3 : Key Generation Centre</a:t>
            </a:r>
            <a:endParaRPr lang="en-IN"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082CC7F2-917D-8DAE-9474-41A7CADCF3D0}"/>
              </a:ext>
            </a:extLst>
          </p:cNvPr>
          <p:cNvSpPr txBox="1">
            <a:spLocks/>
          </p:cNvSpPr>
          <p:nvPr/>
        </p:nvSpPr>
        <p:spPr>
          <a:xfrm>
            <a:off x="0" y="1838960"/>
            <a:ext cx="4460997" cy="4490720"/>
          </a:xfrm>
          <a:prstGeom prst="rect">
            <a:avLst/>
          </a:prstGeom>
        </p:spPr>
        <p:txBody>
          <a:bodyPr>
            <a:normAutofit fontScale="625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lgn="just">
              <a:lnSpc>
                <a:spcPct val="150000"/>
              </a:lnSpc>
              <a:spcAft>
                <a:spcPts val="1000"/>
              </a:spcAft>
              <a:buFont typeface="Wingdings" panose="05000000000000000000" pitchFamily="2" charset="2"/>
              <a:buChar char="§"/>
            </a:pPr>
            <a:r>
              <a:rPr lang="en-US" sz="2800" cap="none" dirty="0">
                <a:latin typeface="Times New Roman" panose="02020603050405020304" pitchFamily="18" charset="0"/>
                <a:ea typeface="Times New Roman" panose="02020603050405020304" pitchFamily="18" charset="0"/>
                <a:cs typeface="Times New Roman" panose="02020603050405020304" pitchFamily="18" charset="0"/>
              </a:rPr>
              <a:t>KGC is responsible to generate the public parameter for the system and the public/secret key pairs for the users. </a:t>
            </a:r>
          </a:p>
          <a:p>
            <a:pPr algn="just">
              <a:lnSpc>
                <a:spcPct val="150000"/>
              </a:lnSpc>
              <a:spcAft>
                <a:spcPts val="1000"/>
              </a:spcAft>
              <a:buFont typeface="Wingdings" panose="05000000000000000000" pitchFamily="2" charset="2"/>
              <a:buChar char="§"/>
            </a:pPr>
            <a:r>
              <a:rPr lang="en-US" sz="2600" dirty="0">
                <a:latin typeface="Times New Roman" panose="02020603050405020304" pitchFamily="18" charset="0"/>
                <a:ea typeface="Times New Roman" panose="02020603050405020304" pitchFamily="18" charset="0"/>
                <a:cs typeface="Times New Roman" panose="02020603050405020304" pitchFamily="18" charset="0"/>
              </a:rPr>
              <a:t>Once </a:t>
            </a:r>
            <a:r>
              <a:rPr lang="en-US" sz="2800" cap="none" dirty="0">
                <a:latin typeface="Times New Roman" panose="02020603050405020304" pitchFamily="18" charset="0"/>
                <a:ea typeface="Times New Roman" panose="02020603050405020304" pitchFamily="18" charset="0"/>
                <a:cs typeface="Times New Roman" panose="02020603050405020304" pitchFamily="18" charset="0"/>
              </a:rPr>
              <a:t>the user’s secret key is leaked for profits or other purposes, KGC runs trace algorithm to find the malicious user. </a:t>
            </a:r>
          </a:p>
          <a:p>
            <a:pPr algn="just">
              <a:lnSpc>
                <a:spcPct val="120000"/>
              </a:lnSpc>
              <a:spcAft>
                <a:spcPts val="1000"/>
              </a:spcAft>
              <a:buFont typeface="Wingdings" panose="05000000000000000000" pitchFamily="2" charset="2"/>
              <a:buChar char="§"/>
            </a:pPr>
            <a:r>
              <a:rPr lang="en-US" sz="2800" cap="none" dirty="0">
                <a:latin typeface="Times New Roman" panose="02020603050405020304" pitchFamily="18" charset="0"/>
                <a:ea typeface="Times New Roman" panose="02020603050405020304" pitchFamily="18" charset="0"/>
                <a:cs typeface="Times New Roman" panose="02020603050405020304" pitchFamily="18" charset="0"/>
              </a:rPr>
              <a:t>Once After the traitor is traced, KGC sends user revocation request to cloud server to revoke the user’s search privilege.</a:t>
            </a:r>
            <a:endParaRPr lang="en-IN"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83A24E4E-7A73-6823-5252-785B95D677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0996" y="1584960"/>
            <a:ext cx="7731003" cy="5273040"/>
          </a:xfrm>
          <a:prstGeom prst="rect">
            <a:avLst/>
          </a:prstGeom>
        </p:spPr>
      </p:pic>
    </p:spTree>
    <p:extLst>
      <p:ext uri="{BB962C8B-B14F-4D97-AF65-F5344CB8AC3E}">
        <p14:creationId xmlns:p14="http://schemas.microsoft.com/office/powerpoint/2010/main" val="2362864183"/>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TM04033925[[fn=Droplet]]</Template>
  <TotalTime>617</TotalTime>
  <Words>1386</Words>
  <Application>Microsoft Office PowerPoint</Application>
  <PresentationFormat>Widescreen</PresentationFormat>
  <Paragraphs>142</Paragraphs>
  <Slides>20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vt:lpstr>
      <vt:lpstr>Calibri</vt:lpstr>
      <vt:lpstr>Courier New</vt:lpstr>
      <vt:lpstr>Symbol</vt:lpstr>
      <vt:lpstr>Tahoma</vt:lpstr>
      <vt:lpstr>Times New Roman</vt:lpstr>
      <vt:lpstr>Tw Cen MT</vt:lpstr>
      <vt:lpstr>Wingdings</vt:lpstr>
      <vt:lpstr>Wingdings 3</vt:lpstr>
      <vt:lpstr>Droplet</vt:lpstr>
      <vt:lpstr>PowerPoint Presentation</vt:lpstr>
      <vt:lpstr>Contents</vt:lpstr>
      <vt:lpstr> Abstract</vt:lpstr>
      <vt:lpstr> Introduction</vt:lpstr>
      <vt:lpstr>System Requirements</vt:lpstr>
      <vt:lpstr>Modules Used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bindhusruthika@outlook.com</dc:creator>
  <cp:lastModifiedBy>Mekala Karthik</cp:lastModifiedBy>
  <cp:revision>32</cp:revision>
  <dcterms:created xsi:type="dcterms:W3CDTF">2023-04-02T11:47:45Z</dcterms:created>
  <dcterms:modified xsi:type="dcterms:W3CDTF">2023-05-03T18:04:11Z</dcterms:modified>
</cp:coreProperties>
</file>